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98"/>
  </p:notesMasterIdLst>
  <p:sldIdLst>
    <p:sldId id="256" r:id="rId5"/>
    <p:sldId id="257" r:id="rId6"/>
    <p:sldId id="391" r:id="rId7"/>
    <p:sldId id="260" r:id="rId8"/>
    <p:sldId id="266" r:id="rId9"/>
    <p:sldId id="267" r:id="rId10"/>
    <p:sldId id="491" r:id="rId11"/>
    <p:sldId id="495" r:id="rId12"/>
    <p:sldId id="496" r:id="rId13"/>
    <p:sldId id="468" r:id="rId14"/>
    <p:sldId id="469" r:id="rId15"/>
    <p:sldId id="470" r:id="rId16"/>
    <p:sldId id="268" r:id="rId17"/>
    <p:sldId id="426" r:id="rId18"/>
    <p:sldId id="383" r:id="rId19"/>
    <p:sldId id="453" r:id="rId20"/>
    <p:sldId id="450" r:id="rId21"/>
    <p:sldId id="451" r:id="rId22"/>
    <p:sldId id="427" r:id="rId23"/>
    <p:sldId id="271" r:id="rId24"/>
    <p:sldId id="465" r:id="rId25"/>
    <p:sldId id="359" r:id="rId26"/>
    <p:sldId id="492" r:id="rId27"/>
    <p:sldId id="272" r:id="rId28"/>
    <p:sldId id="454" r:id="rId29"/>
    <p:sldId id="273" r:id="rId30"/>
    <p:sldId id="455" r:id="rId31"/>
    <p:sldId id="274" r:id="rId32"/>
    <p:sldId id="456" r:id="rId33"/>
    <p:sldId id="275" r:id="rId34"/>
    <p:sldId id="458" r:id="rId35"/>
    <p:sldId id="276" r:id="rId36"/>
    <p:sldId id="490" r:id="rId37"/>
    <p:sldId id="277" r:id="rId38"/>
    <p:sldId id="457" r:id="rId39"/>
    <p:sldId id="278" r:id="rId40"/>
    <p:sldId id="460" r:id="rId41"/>
    <p:sldId id="428" r:id="rId42"/>
    <p:sldId id="279" r:id="rId43"/>
    <p:sldId id="467" r:id="rId44"/>
    <p:sldId id="281" r:id="rId45"/>
    <p:sldId id="486" r:id="rId46"/>
    <p:sldId id="282" r:id="rId47"/>
    <p:sldId id="487" r:id="rId48"/>
    <p:sldId id="436" r:id="rId49"/>
    <p:sldId id="466" r:id="rId50"/>
    <p:sldId id="461" r:id="rId51"/>
    <p:sldId id="442" r:id="rId52"/>
    <p:sldId id="462" r:id="rId53"/>
    <p:sldId id="464" r:id="rId54"/>
    <p:sldId id="285" r:id="rId55"/>
    <p:sldId id="429" r:id="rId56"/>
    <p:sldId id="421" r:id="rId57"/>
    <p:sldId id="422" r:id="rId58"/>
    <p:sldId id="287" r:id="rId59"/>
    <p:sldId id="384" r:id="rId60"/>
    <p:sldId id="434" r:id="rId61"/>
    <p:sldId id="435" r:id="rId62"/>
    <p:sldId id="293" r:id="rId63"/>
    <p:sldId id="472" r:id="rId64"/>
    <p:sldId id="471" r:id="rId65"/>
    <p:sldId id="443" r:id="rId66"/>
    <p:sldId id="484" r:id="rId67"/>
    <p:sldId id="483" r:id="rId68"/>
    <p:sldId id="478" r:id="rId69"/>
    <p:sldId id="475" r:id="rId70"/>
    <p:sldId id="259" r:id="rId71"/>
    <p:sldId id="388" r:id="rId72"/>
    <p:sldId id="264" r:id="rId73"/>
    <p:sldId id="262" r:id="rId74"/>
    <p:sldId id="389" r:id="rId75"/>
    <p:sldId id="261" r:id="rId76"/>
    <p:sldId id="390" r:id="rId77"/>
    <p:sldId id="393" r:id="rId78"/>
    <p:sldId id="405" r:id="rId79"/>
    <p:sldId id="431" r:id="rId80"/>
    <p:sldId id="397" r:id="rId81"/>
    <p:sldId id="399" r:id="rId82"/>
    <p:sldId id="493" r:id="rId83"/>
    <p:sldId id="497" r:id="rId84"/>
    <p:sldId id="498" r:id="rId85"/>
    <p:sldId id="499" r:id="rId86"/>
    <p:sldId id="500" r:id="rId87"/>
    <p:sldId id="395" r:id="rId88"/>
    <p:sldId id="396" r:id="rId89"/>
    <p:sldId id="398" r:id="rId90"/>
    <p:sldId id="473" r:id="rId91"/>
    <p:sldId id="474" r:id="rId92"/>
    <p:sldId id="400" r:id="rId93"/>
    <p:sldId id="479" r:id="rId94"/>
    <p:sldId id="480" r:id="rId95"/>
    <p:sldId id="481" r:id="rId96"/>
    <p:sldId id="482" r:id="rId97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99"/>
      <p:bold r:id="rId100"/>
      <p:italic r:id="rId101"/>
      <p:boldItalic r:id="rId102"/>
    </p:embeddedFont>
    <p:embeddedFont>
      <p:font typeface="Segoe UI" panose="020B0502040204020203" pitchFamily="34" charset="0"/>
      <p:regular r:id="rId103"/>
      <p:bold r:id="rId104"/>
      <p:italic r:id="rId105"/>
      <p:boldItalic r:id="rId106"/>
    </p:embeddedFont>
    <p:embeddedFont>
      <p:font typeface="Verdana" panose="020B0604030504040204" pitchFamily="34" charset="0"/>
      <p:regular r:id="rId107"/>
      <p:bold r:id="rId108"/>
      <p:italic r:id="rId109"/>
      <p:boldItalic r:id="rId1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tle" id="{A3A8A6D4-3D95-41C3-AA96-1B645825115D}">
          <p14:sldIdLst>
            <p14:sldId id="256"/>
          </p14:sldIdLst>
        </p14:section>
        <p14:section name="Background" id="{61F824B9-D1D5-FE44-B73E-2AD5B03AACF3}">
          <p14:sldIdLst>
            <p14:sldId id="257"/>
            <p14:sldId id="391"/>
          </p14:sldIdLst>
        </p14:section>
        <p14:section name="Methods" id="{4341EEE1-F569-8741-B0F3-E856F8DBBA3E}">
          <p14:sldIdLst>
            <p14:sldId id="260"/>
            <p14:sldId id="266"/>
            <p14:sldId id="267"/>
            <p14:sldId id="491"/>
            <p14:sldId id="495"/>
            <p14:sldId id="496"/>
            <p14:sldId id="468"/>
            <p14:sldId id="469"/>
            <p14:sldId id="470"/>
            <p14:sldId id="268"/>
          </p14:sldIdLst>
        </p14:section>
        <p14:section name="Results: Top-line annual energy trends" id="{A4C02C39-439D-F04F-9682-2DB7A0F9DF32}">
          <p14:sldIdLst>
            <p14:sldId id="426"/>
            <p14:sldId id="383"/>
            <p14:sldId id="453"/>
            <p14:sldId id="450"/>
            <p14:sldId id="451"/>
          </p14:sldIdLst>
        </p14:section>
        <p14:section name="Results: Annual energy trend breakouts" id="{6773DF4F-D892-3D46-89B0-AE8B6611F867}">
          <p14:sldIdLst>
            <p14:sldId id="427"/>
            <p14:sldId id="271"/>
            <p14:sldId id="465"/>
            <p14:sldId id="359"/>
            <p14:sldId id="492"/>
            <p14:sldId id="272"/>
            <p14:sldId id="454"/>
            <p14:sldId id="273"/>
            <p14:sldId id="455"/>
            <p14:sldId id="274"/>
            <p14:sldId id="456"/>
            <p14:sldId id="275"/>
            <p14:sldId id="458"/>
            <p14:sldId id="276"/>
            <p14:sldId id="490"/>
            <p14:sldId id="277"/>
            <p14:sldId id="457"/>
            <p14:sldId id="278"/>
            <p14:sldId id="460"/>
          </p14:sldIdLst>
        </p14:section>
        <p14:section name="Results: County and hourly resolution" id="{D9160E3C-D5CC-614C-9666-A218AB5497D7}">
          <p14:sldIdLst>
            <p14:sldId id="428"/>
            <p14:sldId id="279"/>
            <p14:sldId id="467"/>
            <p14:sldId id="281"/>
            <p14:sldId id="486"/>
            <p14:sldId id="282"/>
            <p14:sldId id="487"/>
            <p14:sldId id="436"/>
            <p14:sldId id="466"/>
            <p14:sldId id="461"/>
            <p14:sldId id="442"/>
            <p14:sldId id="462"/>
            <p14:sldId id="464"/>
            <p14:sldId id="285"/>
          </p14:sldIdLst>
        </p14:section>
        <p14:section name="Results: Annual energy costs" id="{91130193-AC33-2F47-91B3-7BB95C25B6CA}">
          <p14:sldIdLst>
            <p14:sldId id="429"/>
            <p14:sldId id="421"/>
            <p14:sldId id="422"/>
          </p14:sldIdLst>
        </p14:section>
        <p14:section name="Discussion" id="{0A2576C8-FE04-4B48-A344-190E090AFBD2}">
          <p14:sldIdLst>
            <p14:sldId id="287"/>
            <p14:sldId id="384"/>
            <p14:sldId id="434"/>
            <p14:sldId id="435"/>
            <p14:sldId id="293"/>
          </p14:sldIdLst>
        </p14:section>
        <p14:section name="Appendix: Baseline calibration" id="{F2F296D1-00F2-2B44-B152-373887A60C0D}">
          <p14:sldIdLst>
            <p14:sldId id="472"/>
            <p14:sldId id="471"/>
            <p14:sldId id="443"/>
          </p14:sldIdLst>
        </p14:section>
        <p14:section name="Appendix: Commercial gap model" id="{7D187952-C54C-3941-8FA5-8D2072E7C350}">
          <p14:sldIdLst>
            <p14:sldId id="484"/>
            <p14:sldId id="483"/>
            <p14:sldId id="478"/>
            <p14:sldId id="475"/>
          </p14:sldIdLst>
        </p14:section>
        <p14:section name="Appendix: Sub-federal adoption drivers" id="{7A4FAFE6-22F6-D447-8E4F-5D6466B4622E}">
          <p14:sldIdLst>
            <p14:sldId id="259"/>
            <p14:sldId id="388"/>
            <p14:sldId id="264"/>
            <p14:sldId id="262"/>
            <p14:sldId id="389"/>
            <p14:sldId id="261"/>
            <p14:sldId id="390"/>
          </p14:sldIdLst>
        </p14:section>
        <p14:section name="Appendix: Demand flexibiility modeling" id="{0EC356F1-1F2A-0741-BCDE-D04B943DBE7E}">
          <p14:sldIdLst>
            <p14:sldId id="393"/>
            <p14:sldId id="405"/>
          </p14:sldIdLst>
        </p14:section>
        <p14:section name="Appendix: Demand flexibility measures" id="{B82A75C4-1980-B346-9450-FDCDD2FF87DD}">
          <p14:sldIdLst>
            <p14:sldId id="431"/>
            <p14:sldId id="397"/>
            <p14:sldId id="399"/>
            <p14:sldId id="493"/>
            <p14:sldId id="497"/>
            <p14:sldId id="498"/>
            <p14:sldId id="499"/>
            <p14:sldId id="500"/>
            <p14:sldId id="395"/>
            <p14:sldId id="396"/>
            <p14:sldId id="398"/>
            <p14:sldId id="473"/>
            <p14:sldId id="474"/>
            <p14:sldId id="400"/>
            <p14:sldId id="479"/>
            <p14:sldId id="480"/>
            <p14:sldId id="481"/>
            <p14:sldId id="4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E21833F-4AFA-A528-1998-AC31A13A14DD}" name="Margaret Pigman" initials="" userId="S::MPigman@lbl.gov::6176b885-e66d-4285-b1eb-80f478bfa3f0" providerId="AD"/>
  <p188:author id="{FD880E9D-0235-B862-FF13-13F05C1BF850}" name="jared.langevin" initials="JL" userId="S::jared.langevin@lbl.gov::95a418c2-2ef2-4322-a8bb-00760adf4acb" providerId="AD"/>
  <p188:author id="{22ED14C4-99BC-567C-439D-41FF439302A6}" name="Margaret Pigman" initials="MP" userId="S::mpigman@lbl.gov::6176b885-e66d-4285-b1eb-80f478bfa3f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garet Pigman" initials="" lastIdx="1" clrIdx="0"/>
  <p:cmAuthor id="1" name="Jared Langevin" initials="" lastIdx="7" clrIdx="1"/>
  <p:cmAuthor id="2" name="Andrew Satchwell" initials="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79A7"/>
    <a:srgbClr val="E69F00"/>
    <a:srgbClr val="009E73"/>
    <a:srgbClr val="56B4E9"/>
    <a:srgbClr val="E7298A"/>
    <a:srgbClr val="D95F02"/>
    <a:srgbClr val="7570B3"/>
    <a:srgbClr val="E08030"/>
    <a:srgbClr val="E07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8172609-4352-47A1-8FF8-5F4755B433F1}">
  <a:tblStyle styleId="{98172609-4352-47A1-8FF8-5F4755B433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8B9905-7D2E-4164-A691-2E4EC1CDBC3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FA3B73-E14C-452E-9262-35032D080136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CF4E8"/>
          </a:solidFill>
        </a:fill>
      </a:tcStyle>
    </a:wholeTbl>
    <a:band1H>
      <a:tcTxStyle/>
      <a:tcStyle>
        <a:tcBdr/>
        <a:fill>
          <a:solidFill>
            <a:srgbClr val="D6E7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6E7C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39C0522-9DEF-4BAB-87C6-11FD5F873030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0"/>
    <p:restoredTop sz="96110"/>
  </p:normalViewPr>
  <p:slideViewPr>
    <p:cSldViewPr snapToGrid="0">
      <p:cViewPr varScale="1">
        <p:scale>
          <a:sx n="154" d="100"/>
          <a:sy n="154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presProps" Target="presProps.xml"/><Relationship Id="rId16" Type="http://schemas.openxmlformats.org/officeDocument/2006/relationships/slide" Target="slides/slide12.xml"/><Relationship Id="rId107" Type="http://schemas.openxmlformats.org/officeDocument/2006/relationships/font" Target="fonts/font9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4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8.fntdata"/><Relationship Id="rId114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1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font" Target="fonts/font6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2.fntdata"/><Relationship Id="rId115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7752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4a3d3401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274a3d3401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>
          <a:extLst>
            <a:ext uri="{FF2B5EF4-FFF2-40B4-BE49-F238E27FC236}">
              <a16:creationId xmlns:a16="http://schemas.microsoft.com/office/drawing/2014/main" id="{62F733AB-7BAE-EC7B-B7E2-582D6C1AC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4a3d34014_0_18:notes">
            <a:extLst>
              <a:ext uri="{FF2B5EF4-FFF2-40B4-BE49-F238E27FC236}">
                <a16:creationId xmlns:a16="http://schemas.microsoft.com/office/drawing/2014/main" id="{1CD6839B-8337-A1CD-5B01-313C649C54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274a3d34014_0_18:notes">
            <a:extLst>
              <a:ext uri="{FF2B5EF4-FFF2-40B4-BE49-F238E27FC236}">
                <a16:creationId xmlns:a16="http://schemas.microsoft.com/office/drawing/2014/main" id="{D7EDEC28-D96E-D924-E7D4-E5432EEAC8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9638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>
          <a:extLst>
            <a:ext uri="{FF2B5EF4-FFF2-40B4-BE49-F238E27FC236}">
              <a16:creationId xmlns:a16="http://schemas.microsoft.com/office/drawing/2014/main" id="{3A70B4B4-30B0-2595-9FC7-81CC7B33A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4a3d34014_0_18:notes">
            <a:extLst>
              <a:ext uri="{FF2B5EF4-FFF2-40B4-BE49-F238E27FC236}">
                <a16:creationId xmlns:a16="http://schemas.microsoft.com/office/drawing/2014/main" id="{8CAB04A8-A0C7-0613-23DD-5332F8A93B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274a3d34014_0_18:notes">
            <a:extLst>
              <a:ext uri="{FF2B5EF4-FFF2-40B4-BE49-F238E27FC236}">
                <a16:creationId xmlns:a16="http://schemas.microsoft.com/office/drawing/2014/main" id="{91F49B8E-6CEA-89CA-3B45-DA07B81D0A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0095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ae551ac9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8ae551ac94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dirty="0"/>
          </a:p>
        </p:txBody>
      </p:sp>
      <p:sp>
        <p:nvSpPr>
          <p:cNvPr id="232" name="Google Shape;232;g28ae551ac94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99149290-FECC-CC63-5D82-00BB9D6D0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ae551ac94_0_8:notes">
            <a:extLst>
              <a:ext uri="{FF2B5EF4-FFF2-40B4-BE49-F238E27FC236}">
                <a16:creationId xmlns:a16="http://schemas.microsoft.com/office/drawing/2014/main" id="{3F5FC56A-CD53-A858-FAC6-83149EA2A8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8ae551ac94_0_8:notes">
            <a:extLst>
              <a:ext uri="{FF2B5EF4-FFF2-40B4-BE49-F238E27FC236}">
                <a16:creationId xmlns:a16="http://schemas.microsoft.com/office/drawing/2014/main" id="{1EB3C006-1382-6591-BA19-B13CE94460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dirty="0"/>
          </a:p>
        </p:txBody>
      </p:sp>
      <p:sp>
        <p:nvSpPr>
          <p:cNvPr id="232" name="Google Shape;232;g28ae551ac94_0_8:notes">
            <a:extLst>
              <a:ext uri="{FF2B5EF4-FFF2-40B4-BE49-F238E27FC236}">
                <a16:creationId xmlns:a16="http://schemas.microsoft.com/office/drawing/2014/main" id="{80F83797-3F12-4408-AC90-0CE8F78AF1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020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42a7f944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042a7f9449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lang="en-US" dirty="0"/>
          </a:p>
        </p:txBody>
      </p:sp>
      <p:sp>
        <p:nvSpPr>
          <p:cNvPr id="240" name="Google Shape;240;g3042a7f9449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>
          <a:extLst>
            <a:ext uri="{FF2B5EF4-FFF2-40B4-BE49-F238E27FC236}">
              <a16:creationId xmlns:a16="http://schemas.microsoft.com/office/drawing/2014/main" id="{9979E0C4-356E-C59D-66D5-D7A9383EF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42a7f9449_0_67:notes">
            <a:extLst>
              <a:ext uri="{FF2B5EF4-FFF2-40B4-BE49-F238E27FC236}">
                <a16:creationId xmlns:a16="http://schemas.microsoft.com/office/drawing/2014/main" id="{C9C09B88-8223-9DF4-EE18-87BC88DF42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042a7f9449_0_67:notes">
            <a:extLst>
              <a:ext uri="{FF2B5EF4-FFF2-40B4-BE49-F238E27FC236}">
                <a16:creationId xmlns:a16="http://schemas.microsoft.com/office/drawing/2014/main" id="{8FCC7664-3A97-D445-7509-6C02CDEA50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lang="en-US" dirty="0"/>
          </a:p>
        </p:txBody>
      </p:sp>
      <p:sp>
        <p:nvSpPr>
          <p:cNvPr id="240" name="Google Shape;240;g3042a7f9449_0_67:notes">
            <a:extLst>
              <a:ext uri="{FF2B5EF4-FFF2-40B4-BE49-F238E27FC236}">
                <a16:creationId xmlns:a16="http://schemas.microsoft.com/office/drawing/2014/main" id="{F0F28E86-C243-5D5A-40A4-AD069137DD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4699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42a7f94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042a7f94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dirty="0"/>
          </a:p>
        </p:txBody>
      </p:sp>
      <p:sp>
        <p:nvSpPr>
          <p:cNvPr id="248" name="Google Shape;248;g3042a7f94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>
          <a:extLst>
            <a:ext uri="{FF2B5EF4-FFF2-40B4-BE49-F238E27FC236}">
              <a16:creationId xmlns:a16="http://schemas.microsoft.com/office/drawing/2014/main" id="{4CBF8354-BB32-709B-B5F8-1C7D6A9FF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42a7f9449_0_44:notes">
            <a:extLst>
              <a:ext uri="{FF2B5EF4-FFF2-40B4-BE49-F238E27FC236}">
                <a16:creationId xmlns:a16="http://schemas.microsoft.com/office/drawing/2014/main" id="{4EF31B1B-F7D8-840F-CB49-507C15AAC5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042a7f9449_0_44:notes">
            <a:extLst>
              <a:ext uri="{FF2B5EF4-FFF2-40B4-BE49-F238E27FC236}">
                <a16:creationId xmlns:a16="http://schemas.microsoft.com/office/drawing/2014/main" id="{AA2C1A0D-D6B8-087F-34E7-6071842C75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 dirty="0"/>
          </a:p>
        </p:txBody>
      </p:sp>
      <p:sp>
        <p:nvSpPr>
          <p:cNvPr id="248" name="Google Shape;248;g3042a7f9449_0_44:notes">
            <a:extLst>
              <a:ext uri="{FF2B5EF4-FFF2-40B4-BE49-F238E27FC236}">
                <a16:creationId xmlns:a16="http://schemas.microsoft.com/office/drawing/2014/main" id="{03427AA8-4CCD-AA49-B955-F7FA500E5A5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7690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42a7f944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042a7f9449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g3042a7f9449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A135A1A6-FE3F-C5A8-03CE-0F8B5DE60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42a7f9449_0_2:notes">
            <a:extLst>
              <a:ext uri="{FF2B5EF4-FFF2-40B4-BE49-F238E27FC236}">
                <a16:creationId xmlns:a16="http://schemas.microsoft.com/office/drawing/2014/main" id="{565C5591-54D0-BC23-B937-10E675DEC0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042a7f9449_0_2:notes">
            <a:extLst>
              <a:ext uri="{FF2B5EF4-FFF2-40B4-BE49-F238E27FC236}">
                <a16:creationId xmlns:a16="http://schemas.microsoft.com/office/drawing/2014/main" id="{A545E42A-969B-EEF7-3B1D-CEEC915F8F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g3042a7f9449_0_2:notes">
            <a:extLst>
              <a:ext uri="{FF2B5EF4-FFF2-40B4-BE49-F238E27FC236}">
                <a16:creationId xmlns:a16="http://schemas.microsoft.com/office/drawing/2014/main" id="{78889444-C0B1-F472-3B6D-F0FDD41686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5400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042a7f944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042a7f944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" name="Google Shape;269;g3042a7f944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DCB6F2AE-BA41-6200-63C9-620ACF3C0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042a7f9449_0_10:notes">
            <a:extLst>
              <a:ext uri="{FF2B5EF4-FFF2-40B4-BE49-F238E27FC236}">
                <a16:creationId xmlns:a16="http://schemas.microsoft.com/office/drawing/2014/main" id="{E1E4EE6C-B8E1-6601-EE5A-8BDBA77C58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042a7f9449_0_10:notes">
            <a:extLst>
              <a:ext uri="{FF2B5EF4-FFF2-40B4-BE49-F238E27FC236}">
                <a16:creationId xmlns:a16="http://schemas.microsoft.com/office/drawing/2014/main" id="{4BDAFDD7-D749-0B9C-D921-908C7EF711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3042a7f9449_0_10:notes">
            <a:extLst>
              <a:ext uri="{FF2B5EF4-FFF2-40B4-BE49-F238E27FC236}">
                <a16:creationId xmlns:a16="http://schemas.microsoft.com/office/drawing/2014/main" id="{4A204C62-B03F-D234-CDF2-62119262AF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0821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042a7f944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042a7f9449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3042a7f9449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:a16="http://schemas.microsoft.com/office/drawing/2014/main" id="{29A6C93D-30A2-1A4B-BD58-258066674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042a7f9449_0_34:notes">
            <a:extLst>
              <a:ext uri="{FF2B5EF4-FFF2-40B4-BE49-F238E27FC236}">
                <a16:creationId xmlns:a16="http://schemas.microsoft.com/office/drawing/2014/main" id="{108BEC51-0973-42A3-0243-8299B984CE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042a7f9449_0_34:notes">
            <a:extLst>
              <a:ext uri="{FF2B5EF4-FFF2-40B4-BE49-F238E27FC236}">
                <a16:creationId xmlns:a16="http://schemas.microsoft.com/office/drawing/2014/main" id="{7517959F-EB58-3000-241D-C81EAE9623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3042a7f9449_0_34:notes">
            <a:extLst>
              <a:ext uri="{FF2B5EF4-FFF2-40B4-BE49-F238E27FC236}">
                <a16:creationId xmlns:a16="http://schemas.microsoft.com/office/drawing/2014/main" id="{DB61774B-7B3D-2150-ED60-7F58DA0F96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8038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42a7f944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042a7f9449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3042a7f9449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6DECE8BC-69B3-3C5F-F6ED-49D8E59DD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42a7f9449_0_26:notes">
            <a:extLst>
              <a:ext uri="{FF2B5EF4-FFF2-40B4-BE49-F238E27FC236}">
                <a16:creationId xmlns:a16="http://schemas.microsoft.com/office/drawing/2014/main" id="{D6BAA393-7093-B423-8E75-D369C0ECD5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042a7f9449_0_26:notes">
            <a:extLst>
              <a:ext uri="{FF2B5EF4-FFF2-40B4-BE49-F238E27FC236}">
                <a16:creationId xmlns:a16="http://schemas.microsoft.com/office/drawing/2014/main" id="{0CDFA54C-EF68-DB4D-5E7A-649A9D7478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3042a7f9449_0_26:notes">
            <a:extLst>
              <a:ext uri="{FF2B5EF4-FFF2-40B4-BE49-F238E27FC236}">
                <a16:creationId xmlns:a16="http://schemas.microsoft.com/office/drawing/2014/main" id="{ABCC9869-15B9-94F6-088B-E9198C8FDC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77041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42a7f944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042a7f944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3042a7f9449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>
          <a:extLst>
            <a:ext uri="{FF2B5EF4-FFF2-40B4-BE49-F238E27FC236}">
              <a16:creationId xmlns:a16="http://schemas.microsoft.com/office/drawing/2014/main" id="{75AD99B9-89A5-8020-395F-DD50249EC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42a7f9449_0_18:notes">
            <a:extLst>
              <a:ext uri="{FF2B5EF4-FFF2-40B4-BE49-F238E27FC236}">
                <a16:creationId xmlns:a16="http://schemas.microsoft.com/office/drawing/2014/main" id="{884A94DA-A913-2350-BEC2-49E16E5E80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042a7f9449_0_18:notes">
            <a:extLst>
              <a:ext uri="{FF2B5EF4-FFF2-40B4-BE49-F238E27FC236}">
                <a16:creationId xmlns:a16="http://schemas.microsoft.com/office/drawing/2014/main" id="{363A630B-ED19-8133-5811-A3A5364735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3042a7f9449_0_18:notes">
            <a:extLst>
              <a:ext uri="{FF2B5EF4-FFF2-40B4-BE49-F238E27FC236}">
                <a16:creationId xmlns:a16="http://schemas.microsoft.com/office/drawing/2014/main" id="{BA52DF85-9019-6C5C-F337-92DE2F0047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5172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1B4F0-BEB4-B368-C45A-B6CF8D8F6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057240-6DCF-F720-6C99-82E6D2CD7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8AD550-B506-F816-F136-847634805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E8324-E745-9A86-B72C-650738F39D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1679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>
          <a:extLst>
            <a:ext uri="{FF2B5EF4-FFF2-40B4-BE49-F238E27FC236}">
              <a16:creationId xmlns:a16="http://schemas.microsoft.com/office/drawing/2014/main" id="{46E4E630-A866-8872-33FD-2E0504C00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4a3d34014_0_18:notes">
            <a:extLst>
              <a:ext uri="{FF2B5EF4-FFF2-40B4-BE49-F238E27FC236}">
                <a16:creationId xmlns:a16="http://schemas.microsoft.com/office/drawing/2014/main" id="{1F2293A8-5AB3-0C12-73A4-82335F5E3E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274a3d34014_0_18:notes">
            <a:extLst>
              <a:ext uri="{FF2B5EF4-FFF2-40B4-BE49-F238E27FC236}">
                <a16:creationId xmlns:a16="http://schemas.microsoft.com/office/drawing/2014/main" id="{5D74A1A9-FB26-DBBF-9999-46DC567786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81723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42a7f944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042a7f9449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g3042a7f9449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714707FA-7D95-17BD-67E3-97FEBC192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42a7f9449_0_82:notes">
            <a:extLst>
              <a:ext uri="{FF2B5EF4-FFF2-40B4-BE49-F238E27FC236}">
                <a16:creationId xmlns:a16="http://schemas.microsoft.com/office/drawing/2014/main" id="{7089EC66-5B8F-828C-4423-2E3DA0D65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042a7f9449_0_82:notes">
            <a:extLst>
              <a:ext uri="{FF2B5EF4-FFF2-40B4-BE49-F238E27FC236}">
                <a16:creationId xmlns:a16="http://schemas.microsoft.com/office/drawing/2014/main" id="{CD049047-B665-2DFA-12F4-498B31FC65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g3042a7f9449_0_82:notes">
            <a:extLst>
              <a:ext uri="{FF2B5EF4-FFF2-40B4-BE49-F238E27FC236}">
                <a16:creationId xmlns:a16="http://schemas.microsoft.com/office/drawing/2014/main" id="{91870492-FF5D-8BE4-D8A2-D1E68B066F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34985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63b5dd10d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063b5dd10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C2E71722-8753-11DB-B326-C5F16C080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63b5dd10d_0_97:notes">
            <a:extLst>
              <a:ext uri="{FF2B5EF4-FFF2-40B4-BE49-F238E27FC236}">
                <a16:creationId xmlns:a16="http://schemas.microsoft.com/office/drawing/2014/main" id="{A73BC536-03BD-7FB1-A9D8-EA44E04480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3063b5dd10d_0_97:notes">
            <a:extLst>
              <a:ext uri="{FF2B5EF4-FFF2-40B4-BE49-F238E27FC236}">
                <a16:creationId xmlns:a16="http://schemas.microsoft.com/office/drawing/2014/main" id="{AB17D957-483E-97AE-E0CB-652EF1EB6B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95631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63b5dd10d_0_6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g3063b5dd10d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>
          <a:extLst>
            <a:ext uri="{FF2B5EF4-FFF2-40B4-BE49-F238E27FC236}">
              <a16:creationId xmlns:a16="http://schemas.microsoft.com/office/drawing/2014/main" id="{FADFB760-9F46-F365-7FFB-5D98C666F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63b5dd10d_0_655:notes">
            <a:extLst>
              <a:ext uri="{FF2B5EF4-FFF2-40B4-BE49-F238E27FC236}">
                <a16:creationId xmlns:a16="http://schemas.microsoft.com/office/drawing/2014/main" id="{4CE67012-9416-ADB1-2CE5-C728589DD4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g3063b5dd10d_0_655:notes">
            <a:extLst>
              <a:ext uri="{FF2B5EF4-FFF2-40B4-BE49-F238E27FC236}">
                <a16:creationId xmlns:a16="http://schemas.microsoft.com/office/drawing/2014/main" id="{EA647EE3-AFCB-0F05-D8DD-B84F71C532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46188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958C9FEC-1C84-5AF7-B5A6-948AF9A5F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42a7f9449_0_82:notes">
            <a:extLst>
              <a:ext uri="{FF2B5EF4-FFF2-40B4-BE49-F238E27FC236}">
                <a16:creationId xmlns:a16="http://schemas.microsoft.com/office/drawing/2014/main" id="{CF9C0286-3B5D-EC30-62A2-E617EA3E5D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042a7f9449_0_82:notes">
            <a:extLst>
              <a:ext uri="{FF2B5EF4-FFF2-40B4-BE49-F238E27FC236}">
                <a16:creationId xmlns:a16="http://schemas.microsoft.com/office/drawing/2014/main" id="{5D61C9D5-10EA-5783-9144-6FAB44B4A0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g3042a7f9449_0_82:notes">
            <a:extLst>
              <a:ext uri="{FF2B5EF4-FFF2-40B4-BE49-F238E27FC236}">
                <a16:creationId xmlns:a16="http://schemas.microsoft.com/office/drawing/2014/main" id="{B4427ADF-8EB3-2A66-ADB6-AD1EC4033C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32687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>
          <a:extLst>
            <a:ext uri="{FF2B5EF4-FFF2-40B4-BE49-F238E27FC236}">
              <a16:creationId xmlns:a16="http://schemas.microsoft.com/office/drawing/2014/main" id="{3380010D-1986-7A5F-38BC-E11E2569F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42a7f9449_0_82:notes">
            <a:extLst>
              <a:ext uri="{FF2B5EF4-FFF2-40B4-BE49-F238E27FC236}">
                <a16:creationId xmlns:a16="http://schemas.microsoft.com/office/drawing/2014/main" id="{1E069F48-EB83-34C9-66F6-78E87D623A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042a7f9449_0_82:notes">
            <a:extLst>
              <a:ext uri="{FF2B5EF4-FFF2-40B4-BE49-F238E27FC236}">
                <a16:creationId xmlns:a16="http://schemas.microsoft.com/office/drawing/2014/main" id="{2D974221-BACD-965D-547D-5AB5B7114D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g3042a7f9449_0_82:notes">
            <a:extLst>
              <a:ext uri="{FF2B5EF4-FFF2-40B4-BE49-F238E27FC236}">
                <a16:creationId xmlns:a16="http://schemas.microsoft.com/office/drawing/2014/main" id="{54BD690B-3A00-49D0-58B7-11177F951E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50800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12D6AE81-E74A-0E4A-3A88-36A79B60D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063b5dd10d_0_671:notes">
            <a:extLst>
              <a:ext uri="{FF2B5EF4-FFF2-40B4-BE49-F238E27FC236}">
                <a16:creationId xmlns:a16="http://schemas.microsoft.com/office/drawing/2014/main" id="{660CA226-3714-55E5-53C9-6388694A64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063b5dd10d_0_671:notes">
            <a:extLst>
              <a:ext uri="{FF2B5EF4-FFF2-40B4-BE49-F238E27FC236}">
                <a16:creationId xmlns:a16="http://schemas.microsoft.com/office/drawing/2014/main" id="{EB60A49E-559B-17F7-8B47-3BD1704BE4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B3E51"/>
              </a:buClr>
              <a:buSzPts val="1400"/>
              <a:buFont typeface="Arial"/>
              <a:buChar char="–"/>
            </a:pPr>
            <a:endParaRPr sz="1400" dirty="0">
              <a:solidFill>
                <a:srgbClr val="0B3E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3063b5dd10d_0_671:notes">
            <a:extLst>
              <a:ext uri="{FF2B5EF4-FFF2-40B4-BE49-F238E27FC236}">
                <a16:creationId xmlns:a16="http://schemas.microsoft.com/office/drawing/2014/main" id="{6C5D67D5-9420-9C38-B15E-BCE58FD4F9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4136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4a3d3401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274a3d340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78BF9472-6E54-5C0D-EE68-2F5792DF2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063b5dd10d_0_671:notes">
            <a:extLst>
              <a:ext uri="{FF2B5EF4-FFF2-40B4-BE49-F238E27FC236}">
                <a16:creationId xmlns:a16="http://schemas.microsoft.com/office/drawing/2014/main" id="{1767C34E-0475-2E52-D67B-3CAEB7DFCE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063b5dd10d_0_671:notes">
            <a:extLst>
              <a:ext uri="{FF2B5EF4-FFF2-40B4-BE49-F238E27FC236}">
                <a16:creationId xmlns:a16="http://schemas.microsoft.com/office/drawing/2014/main" id="{65B33F9F-FDB4-3C84-B839-656418B65B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B3E51"/>
              </a:buClr>
              <a:buSzPts val="1400"/>
              <a:buFont typeface="Arial"/>
              <a:buChar char="–"/>
            </a:pPr>
            <a:endParaRPr sz="1400" dirty="0">
              <a:solidFill>
                <a:srgbClr val="0B3E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3063b5dd10d_0_671:notes">
            <a:extLst>
              <a:ext uri="{FF2B5EF4-FFF2-40B4-BE49-F238E27FC236}">
                <a16:creationId xmlns:a16="http://schemas.microsoft.com/office/drawing/2014/main" id="{C14211DD-09DC-215B-98D1-22A6041714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53406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DDDF66B2-2009-EE86-E753-0DE130B11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063b5dd10d_0_671:notes">
            <a:extLst>
              <a:ext uri="{FF2B5EF4-FFF2-40B4-BE49-F238E27FC236}">
                <a16:creationId xmlns:a16="http://schemas.microsoft.com/office/drawing/2014/main" id="{EE264D6E-0532-BE1D-3C26-AC98D92135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063b5dd10d_0_671:notes">
            <a:extLst>
              <a:ext uri="{FF2B5EF4-FFF2-40B4-BE49-F238E27FC236}">
                <a16:creationId xmlns:a16="http://schemas.microsoft.com/office/drawing/2014/main" id="{724A0F6F-1757-07BA-3118-616058F5C3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B3E51"/>
              </a:buClr>
              <a:buSzPts val="1400"/>
              <a:buFont typeface="Arial"/>
              <a:buChar char="–"/>
            </a:pPr>
            <a:endParaRPr sz="1400" dirty="0">
              <a:solidFill>
                <a:srgbClr val="0B3E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3063b5dd10d_0_671:notes">
            <a:extLst>
              <a:ext uri="{FF2B5EF4-FFF2-40B4-BE49-F238E27FC236}">
                <a16:creationId xmlns:a16="http://schemas.microsoft.com/office/drawing/2014/main" id="{18AF54AA-4A7E-8E87-EAA5-81B59996DF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3477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>
          <a:extLst>
            <a:ext uri="{FF2B5EF4-FFF2-40B4-BE49-F238E27FC236}">
              <a16:creationId xmlns:a16="http://schemas.microsoft.com/office/drawing/2014/main" id="{DE123406-622B-C77D-E712-7BEC8037C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063b5dd10d_0_671:notes">
            <a:extLst>
              <a:ext uri="{FF2B5EF4-FFF2-40B4-BE49-F238E27FC236}">
                <a16:creationId xmlns:a16="http://schemas.microsoft.com/office/drawing/2014/main" id="{099FB844-6547-5EAF-4509-3E6FE0E005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063b5dd10d_0_671:notes">
            <a:extLst>
              <a:ext uri="{FF2B5EF4-FFF2-40B4-BE49-F238E27FC236}">
                <a16:creationId xmlns:a16="http://schemas.microsoft.com/office/drawing/2014/main" id="{74476ADC-1A81-8D8A-4E42-61D57AE9D3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B3E51"/>
              </a:buClr>
              <a:buSzPts val="1400"/>
              <a:buFont typeface="Arial"/>
              <a:buChar char="–"/>
            </a:pPr>
            <a:endParaRPr sz="1400" dirty="0">
              <a:solidFill>
                <a:srgbClr val="0B3E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3063b5dd10d_0_671:notes">
            <a:extLst>
              <a:ext uri="{FF2B5EF4-FFF2-40B4-BE49-F238E27FC236}">
                <a16:creationId xmlns:a16="http://schemas.microsoft.com/office/drawing/2014/main" id="{DB7F4BC5-0F39-9F62-7B88-530D9420538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55429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063b5dd10d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063b5dd10d_0_6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9" name="Google Shape;369;g3063b5dd10d_0_6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>
          <a:extLst>
            <a:ext uri="{FF2B5EF4-FFF2-40B4-BE49-F238E27FC236}">
              <a16:creationId xmlns:a16="http://schemas.microsoft.com/office/drawing/2014/main" id="{3C7043A4-C35A-79D3-CD21-D190DAD7F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4a3d34014_0_18:notes">
            <a:extLst>
              <a:ext uri="{FF2B5EF4-FFF2-40B4-BE49-F238E27FC236}">
                <a16:creationId xmlns:a16="http://schemas.microsoft.com/office/drawing/2014/main" id="{A1EB66D7-3334-4195-FB48-1C4970F36B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274a3d34014_0_18:notes">
            <a:extLst>
              <a:ext uri="{FF2B5EF4-FFF2-40B4-BE49-F238E27FC236}">
                <a16:creationId xmlns:a16="http://schemas.microsoft.com/office/drawing/2014/main" id="{3330B912-E98F-4781-3158-F2DD69A2FC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3795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>
          <a:extLst>
            <a:ext uri="{FF2B5EF4-FFF2-40B4-BE49-F238E27FC236}">
              <a16:creationId xmlns:a16="http://schemas.microsoft.com/office/drawing/2014/main" id="{68668BC5-EC05-7FF9-C2F5-0ED07CCFE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42a7f9449_0_18:notes">
            <a:extLst>
              <a:ext uri="{FF2B5EF4-FFF2-40B4-BE49-F238E27FC236}">
                <a16:creationId xmlns:a16="http://schemas.microsoft.com/office/drawing/2014/main" id="{926D38B9-0932-A46A-2A2F-9AED523AAA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042a7f9449_0_18:notes">
            <a:extLst>
              <a:ext uri="{FF2B5EF4-FFF2-40B4-BE49-F238E27FC236}">
                <a16:creationId xmlns:a16="http://schemas.microsoft.com/office/drawing/2014/main" id="{9BB96FB7-6C28-1F2D-63DE-8B8C0230B7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3042a7f9449_0_18:notes">
            <a:extLst>
              <a:ext uri="{FF2B5EF4-FFF2-40B4-BE49-F238E27FC236}">
                <a16:creationId xmlns:a16="http://schemas.microsoft.com/office/drawing/2014/main" id="{DD0A42A9-4A19-5DEE-5825-66FB11DBDB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50518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>
          <a:extLst>
            <a:ext uri="{FF2B5EF4-FFF2-40B4-BE49-F238E27FC236}">
              <a16:creationId xmlns:a16="http://schemas.microsoft.com/office/drawing/2014/main" id="{4986371C-927D-D492-3C6D-3A4F985A6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42a7f9449_0_18:notes">
            <a:extLst>
              <a:ext uri="{FF2B5EF4-FFF2-40B4-BE49-F238E27FC236}">
                <a16:creationId xmlns:a16="http://schemas.microsoft.com/office/drawing/2014/main" id="{020658B3-4890-AC6B-DF80-3F949ED96B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042a7f9449_0_18:notes">
            <a:extLst>
              <a:ext uri="{FF2B5EF4-FFF2-40B4-BE49-F238E27FC236}">
                <a16:creationId xmlns:a16="http://schemas.microsoft.com/office/drawing/2014/main" id="{01226473-E373-38EA-875A-F5731573A2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3042a7f9449_0_18:notes">
            <a:extLst>
              <a:ext uri="{FF2B5EF4-FFF2-40B4-BE49-F238E27FC236}">
                <a16:creationId xmlns:a16="http://schemas.microsoft.com/office/drawing/2014/main" id="{A71D7BC0-1EA4-068F-4ED9-8C1FD3005E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35443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74a3d34014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274a3d3401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74fa989fd4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274fa989fd4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3116CD05-1406-6925-5EB9-E0C8004BE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>
            <a:extLst>
              <a:ext uri="{FF2B5EF4-FFF2-40B4-BE49-F238E27FC236}">
                <a16:creationId xmlns:a16="http://schemas.microsoft.com/office/drawing/2014/main" id="{D81E6657-2318-38D3-9B4F-192BA0C1D8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:notes">
            <a:extLst>
              <a:ext uri="{FF2B5EF4-FFF2-40B4-BE49-F238E27FC236}">
                <a16:creationId xmlns:a16="http://schemas.microsoft.com/office/drawing/2014/main" id="{D417FB79-6957-535A-7388-D6CBDDEE44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84085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4a3d34014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74a3d3401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68140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67509E1A-8759-47DA-7D31-CC5C5E0D4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>
            <a:extLst>
              <a:ext uri="{FF2B5EF4-FFF2-40B4-BE49-F238E27FC236}">
                <a16:creationId xmlns:a16="http://schemas.microsoft.com/office/drawing/2014/main" id="{6049BDA3-E98C-6A09-E75E-8BDE0E48D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:notes">
            <a:extLst>
              <a:ext uri="{FF2B5EF4-FFF2-40B4-BE49-F238E27FC236}">
                <a16:creationId xmlns:a16="http://schemas.microsoft.com/office/drawing/2014/main" id="{F6FFDC0D-1BFF-A17E-3BD9-2985E96D45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294809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932B32C5-A2D5-621F-40F8-9E2F19CA7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>
            <a:extLst>
              <a:ext uri="{FF2B5EF4-FFF2-40B4-BE49-F238E27FC236}">
                <a16:creationId xmlns:a16="http://schemas.microsoft.com/office/drawing/2014/main" id="{62D1B30F-1892-37FE-6479-9E999319DA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:notes">
            <a:extLst>
              <a:ext uri="{FF2B5EF4-FFF2-40B4-BE49-F238E27FC236}">
                <a16:creationId xmlns:a16="http://schemas.microsoft.com/office/drawing/2014/main" id="{FF75BB93-4F96-88C9-9EA9-809DCBE4E5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8241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6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71a70d214_1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3071a70d214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68620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>
          <a:extLst>
            <a:ext uri="{FF2B5EF4-FFF2-40B4-BE49-F238E27FC236}">
              <a16:creationId xmlns:a16="http://schemas.microsoft.com/office/drawing/2014/main" id="{3EAFD41B-76C0-1709-2B58-5EB1AED31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>
            <a:extLst>
              <a:ext uri="{FF2B5EF4-FFF2-40B4-BE49-F238E27FC236}">
                <a16:creationId xmlns:a16="http://schemas.microsoft.com/office/drawing/2014/main" id="{EF51AAE3-0F13-D9C8-9BA4-7A03DCA06D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:notes">
            <a:extLst>
              <a:ext uri="{FF2B5EF4-FFF2-40B4-BE49-F238E27FC236}">
                <a16:creationId xmlns:a16="http://schemas.microsoft.com/office/drawing/2014/main" id="{680D272C-1303-5D13-FDC5-45298AD559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71699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0FE5461-EA37-8984-A61B-C10EBCC56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>
            <a:extLst>
              <a:ext uri="{FF2B5EF4-FFF2-40B4-BE49-F238E27FC236}">
                <a16:creationId xmlns:a16="http://schemas.microsoft.com/office/drawing/2014/main" id="{FB5A96F5-08C2-7CB4-FB1D-13A21F8BFF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3971374E-EDB0-5647-1910-26428CE77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061891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30C66B9-C4D0-6401-FC47-C19DB0CB7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>
            <a:extLst>
              <a:ext uri="{FF2B5EF4-FFF2-40B4-BE49-F238E27FC236}">
                <a16:creationId xmlns:a16="http://schemas.microsoft.com/office/drawing/2014/main" id="{7ADADF10-0AA7-DFB5-7D1C-EE86F3D579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EEA7AE66-67B3-E25C-6588-3FB8CD1D16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205123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663E4AFA-1446-738A-5309-3332AE87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>
            <a:extLst>
              <a:ext uri="{FF2B5EF4-FFF2-40B4-BE49-F238E27FC236}">
                <a16:creationId xmlns:a16="http://schemas.microsoft.com/office/drawing/2014/main" id="{3B147150-6496-1804-1C10-5F303FE358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2F9F8DD6-6646-2EA7-6DC1-A089148D32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112853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EAF3B527-A41F-A4DC-607E-704026A2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>
            <a:extLst>
              <a:ext uri="{FF2B5EF4-FFF2-40B4-BE49-F238E27FC236}">
                <a16:creationId xmlns:a16="http://schemas.microsoft.com/office/drawing/2014/main" id="{10B12A9D-A9FA-D9A6-1AB9-8F649F7CB6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5381FBD3-73C0-48E1-99A8-B6DA191AA6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327847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626683C3-A5D7-B3EE-8AEC-7A4BC13E1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>
            <a:extLst>
              <a:ext uri="{FF2B5EF4-FFF2-40B4-BE49-F238E27FC236}">
                <a16:creationId xmlns:a16="http://schemas.microsoft.com/office/drawing/2014/main" id="{D2F84ACD-CB88-C487-BBF9-D7BF64778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861AF04F-8CC2-259E-5EFF-8E961AE653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7387142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E34999F9-0E3A-5D47-D558-29E994044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>
            <a:extLst>
              <a:ext uri="{FF2B5EF4-FFF2-40B4-BE49-F238E27FC236}">
                <a16:creationId xmlns:a16="http://schemas.microsoft.com/office/drawing/2014/main" id="{91887586-7B9C-CA8E-B0B0-DE89B8E30C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FBBA8E7C-4E64-BE14-76F0-0BAC5E0268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140304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518A6E9F-28E7-75DB-2762-F7C96478E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>
            <a:extLst>
              <a:ext uri="{FF2B5EF4-FFF2-40B4-BE49-F238E27FC236}">
                <a16:creationId xmlns:a16="http://schemas.microsoft.com/office/drawing/2014/main" id="{1C7DC70A-5D0C-DD64-F3A5-30D93FF69C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10AC6307-63A2-B68C-0C0B-26786FDD30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15654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8D776D99-3FF6-851B-3761-C8A3933B9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>
            <a:extLst>
              <a:ext uri="{FF2B5EF4-FFF2-40B4-BE49-F238E27FC236}">
                <a16:creationId xmlns:a16="http://schemas.microsoft.com/office/drawing/2014/main" id="{A7E8B3DF-827F-2906-6ACF-9927919A29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7B56057E-C2D4-D0C8-B3A4-811DD14392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295066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98A88DEE-0542-729C-C0EF-31D891327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>
            <a:extLst>
              <a:ext uri="{FF2B5EF4-FFF2-40B4-BE49-F238E27FC236}">
                <a16:creationId xmlns:a16="http://schemas.microsoft.com/office/drawing/2014/main" id="{668A2CCB-DF51-E2D5-7EB0-25F903ADD0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738C40E5-3A3D-9516-03F6-3ED4268825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84790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38B146CD-283E-5507-0F2E-220B27B6E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4a3d34014_0_44:notes">
            <a:extLst>
              <a:ext uri="{FF2B5EF4-FFF2-40B4-BE49-F238E27FC236}">
                <a16:creationId xmlns:a16="http://schemas.microsoft.com/office/drawing/2014/main" id="{FFB8DB34-1391-A65B-E863-6B272CCE7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274a3d34014_0_44:notes">
            <a:extLst>
              <a:ext uri="{FF2B5EF4-FFF2-40B4-BE49-F238E27FC236}">
                <a16:creationId xmlns:a16="http://schemas.microsoft.com/office/drawing/2014/main" id="{E9C1DB50-F6C2-AFA5-F1AA-61A4EF9B50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35122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67AC03B4-049C-8B14-9F74-017A13211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>
            <a:extLst>
              <a:ext uri="{FF2B5EF4-FFF2-40B4-BE49-F238E27FC236}">
                <a16:creationId xmlns:a16="http://schemas.microsoft.com/office/drawing/2014/main" id="{6E1B9AD2-061D-5487-8224-6F193D33A6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BC0468EC-EF2C-686A-3A89-B39DA2E4F0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4258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85F2D-68F0-156E-E6C3-F5E7EB06C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8ADD3-1B68-21D3-00DD-5B32E53AD6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D399FD-344D-400D-EC7D-283B0A4AF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FC672-29D8-1460-4A63-B3EDCAF753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82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942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9148105" cy="398485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/>
          <p:nvPr/>
        </p:nvSpPr>
        <p:spPr>
          <a:xfrm>
            <a:off x="0" y="838200"/>
            <a:ext cx="7863000" cy="2342100"/>
          </a:xfrm>
          <a:prstGeom prst="rect">
            <a:avLst/>
          </a:prstGeom>
          <a:solidFill>
            <a:srgbClr val="0B3E51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F4D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471224" y="841772"/>
            <a:ext cx="6437669" cy="135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471224" y="2201197"/>
            <a:ext cx="6437669" cy="5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60"/>
              <a:buNone/>
              <a:defRPr sz="13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dt" idx="10"/>
          </p:nvPr>
        </p:nvSpPr>
        <p:spPr>
          <a:xfrm>
            <a:off x="471223" y="284781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ftr" idx="11"/>
          </p:nvPr>
        </p:nvSpPr>
        <p:spPr>
          <a:xfrm>
            <a:off x="7167704" y="4549221"/>
            <a:ext cx="101683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8184538" y="4549221"/>
            <a:ext cx="57445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2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945" y="4334363"/>
            <a:ext cx="3556341" cy="594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- white">
  <p:cSld name="1 column - whi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628651" y="257176"/>
            <a:ext cx="8112300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358212" y="784901"/>
            <a:ext cx="8427300" cy="4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16666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111111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title"/>
          </p:nvPr>
        </p:nvSpPr>
        <p:spPr>
          <a:xfrm>
            <a:off x="628651" y="257176"/>
            <a:ext cx="8112300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 b="1" i="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628650" y="1228726"/>
            <a:ext cx="8112300" cy="3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2385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1pPr>
            <a:lvl2pPr marL="914400" lvl="1" indent="-317500" algn="l">
              <a:lnSpc>
                <a:spcPct val="13333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lnSpc>
                <a:spcPct val="12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128571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4pPr>
            <a:lvl5pPr marL="2286000" lvl="4" indent="-298450" algn="l">
              <a:lnSpc>
                <a:spcPct val="128571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7489153" y="4778692"/>
            <a:ext cx="125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DECARB |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"/>
          <p:cNvPicPr preferRelativeResize="0"/>
          <p:nvPr/>
        </p:nvPicPr>
        <p:blipFill rotWithShape="1">
          <a:blip r:embed="rId2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69" y="397841"/>
            <a:ext cx="8311615" cy="3972575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92100" sx="103000" sy="103000" algn="ctr" rotWithShape="0">
              <a:srgbClr val="000000">
                <a:alpha val="13725"/>
              </a:srgbClr>
            </a:outerShdw>
          </a:effectLst>
        </p:spPr>
      </p:pic>
      <p:sp>
        <p:nvSpPr>
          <p:cNvPr id="28" name="Google Shape;28;p3"/>
          <p:cNvSpPr/>
          <p:nvPr/>
        </p:nvSpPr>
        <p:spPr>
          <a:xfrm>
            <a:off x="1" y="1243361"/>
            <a:ext cx="5434885" cy="1601439"/>
          </a:xfrm>
          <a:prstGeom prst="rect">
            <a:avLst/>
          </a:prstGeom>
          <a:solidFill>
            <a:srgbClr val="0B3E51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572374" y="1346645"/>
            <a:ext cx="4827234" cy="90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562852" y="2321353"/>
            <a:ext cx="4836755" cy="388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SzPts val="1560"/>
              <a:buNone/>
              <a:defRPr sz="13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7188200" y="4630784"/>
            <a:ext cx="10287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8216901" y="4630784"/>
            <a:ext cx="5693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Google Shape;33;p3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1733" y="4468025"/>
            <a:ext cx="3248553" cy="54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Single column with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7188200" y="4630784"/>
            <a:ext cx="10287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8216901" y="4630784"/>
            <a:ext cx="5693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1" y="225894"/>
            <a:ext cx="5427899" cy="66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180975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tabLst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30250" y="1087438"/>
            <a:ext cx="7613650" cy="3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160"/>
              <a:buChar char="•"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with subtitles" userDrawn="1">
  <p:cSld name="2-column with subtitle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7188200" y="4630784"/>
            <a:ext cx="10287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216901" y="4630784"/>
            <a:ext cx="5693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595087" y="1073638"/>
            <a:ext cx="3860799" cy="64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b="1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2"/>
          </p:nvPr>
        </p:nvSpPr>
        <p:spPr>
          <a:xfrm>
            <a:off x="4640793" y="1073638"/>
            <a:ext cx="3860799" cy="64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b="1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3"/>
          </p:nvPr>
        </p:nvSpPr>
        <p:spPr>
          <a:xfrm>
            <a:off x="595313" y="1785731"/>
            <a:ext cx="3860800" cy="2553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•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4"/>
          </p:nvPr>
        </p:nvSpPr>
        <p:spPr>
          <a:xfrm>
            <a:off x="4640263" y="1796844"/>
            <a:ext cx="3860800" cy="254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40"/>
              <a:buChar char="•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–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37;p4">
            <a:extLst>
              <a:ext uri="{FF2B5EF4-FFF2-40B4-BE49-F238E27FC236}">
                <a16:creationId xmlns:a16="http://schemas.microsoft.com/office/drawing/2014/main" id="{FAA4537E-BC9A-B051-2216-181DC17FCB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225894"/>
            <a:ext cx="4319099" cy="66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180975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tabLst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object" userDrawn="1">
  <p:cSld name="Text with objec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629841" y="1001487"/>
            <a:ext cx="3020502" cy="331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8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5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2"/>
          </p:nvPr>
        </p:nvSpPr>
        <p:spPr>
          <a:xfrm>
            <a:off x="4079875" y="1001485"/>
            <a:ext cx="4322866" cy="3316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16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37;p4">
            <a:extLst>
              <a:ext uri="{FF2B5EF4-FFF2-40B4-BE49-F238E27FC236}">
                <a16:creationId xmlns:a16="http://schemas.microsoft.com/office/drawing/2014/main" id="{8527930E-8C0E-715E-5E5E-CD9C2C14D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225894"/>
            <a:ext cx="4319099" cy="66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180975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tabLst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7188200" y="4630784"/>
            <a:ext cx="10287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216901" y="4630784"/>
            <a:ext cx="5693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" name="Google Shape;37;p4">
            <a:extLst>
              <a:ext uri="{FF2B5EF4-FFF2-40B4-BE49-F238E27FC236}">
                <a16:creationId xmlns:a16="http://schemas.microsoft.com/office/drawing/2014/main" id="{A03E5862-7298-0E21-0460-4D4DB73BC6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225894"/>
            <a:ext cx="4319099" cy="66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180975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tabLst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image" userDrawn="1">
  <p:cSld name="Text and imag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7188200" y="4630784"/>
            <a:ext cx="10287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216901" y="4630784"/>
            <a:ext cx="5693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8"/>
          <p:cNvSpPr>
            <a:spLocks noGrp="1"/>
          </p:cNvSpPr>
          <p:nvPr>
            <p:ph type="pic" idx="2"/>
          </p:nvPr>
        </p:nvSpPr>
        <p:spPr>
          <a:xfrm>
            <a:off x="4717825" y="368300"/>
            <a:ext cx="3976913" cy="417195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692150" y="1076325"/>
            <a:ext cx="3646488" cy="312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576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16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" name="Google Shape;37;p4">
            <a:extLst>
              <a:ext uri="{FF2B5EF4-FFF2-40B4-BE49-F238E27FC236}">
                <a16:creationId xmlns:a16="http://schemas.microsoft.com/office/drawing/2014/main" id="{268D525E-75A4-C266-CAFC-2C470A4CEE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225894"/>
            <a:ext cx="4319099" cy="66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180975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tabLst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 image and text">
  <p:cSld name="Highlight image and 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>
            <a:spLocks noGrp="1"/>
          </p:cNvSpPr>
          <p:nvPr>
            <p:ph type="pic" idx="2"/>
          </p:nvPr>
        </p:nvSpPr>
        <p:spPr>
          <a:xfrm>
            <a:off x="405799" y="362514"/>
            <a:ext cx="8288939" cy="4177736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" y="2752667"/>
            <a:ext cx="3295085" cy="58459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7188200" y="4630784"/>
            <a:ext cx="10287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216901" y="4630784"/>
            <a:ext cx="5693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04721" y="357389"/>
            <a:ext cx="8288518" cy="418241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95820" sx="102668" sy="102668" algn="ctr" rotWithShape="0">
              <a:srgbClr val="000000">
                <a:alpha val="1411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" y="225894"/>
            <a:ext cx="3734873" cy="58459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773084" y="1093240"/>
            <a:ext cx="7703628" cy="327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528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B3E51"/>
              </a:buClr>
              <a:buSzPts val="168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4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4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7188200" y="4630784"/>
            <a:ext cx="10287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216901" y="4630784"/>
            <a:ext cx="5693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0" y="4988977"/>
            <a:ext cx="9144000" cy="154524"/>
          </a:xfrm>
          <a:prstGeom prst="rect">
            <a:avLst/>
          </a:prstGeom>
          <a:solidFill>
            <a:srgbClr val="0B3E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560" y="4585017"/>
            <a:ext cx="2374489" cy="39667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ia.gov/outlooks/aeo/tables_ref.ph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eia.gov/electricity/data/eia861m/" TargetMode="External"/><Relationship Id="rId5" Type="http://schemas.openxmlformats.org/officeDocument/2006/relationships/hyperlink" Target="https://www.eia.gov/consumption/commercial/data/2018/" TargetMode="External"/><Relationship Id="rId4" Type="http://schemas.openxmlformats.org/officeDocument/2006/relationships/hyperlink" Target="https://github.com/trynthink/scout/issues/494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eg"/><Relationship Id="rId4" Type="http://schemas.openxmlformats.org/officeDocument/2006/relationships/hyperlink" Target="https://www.eia.gov/consumption/residential/data/2020/state/pdf/State%20Space%20Heating%20Fuels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eg"/><Relationship Id="rId4" Type="http://schemas.openxmlformats.org/officeDocument/2006/relationships/hyperlink" Target="https://www.eia.gov/consumption/residential/data/2020/state/pdf/State%20Space%20Heating%20Fuels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rel.gov/analysis/standard-scenarios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usclimatealliance.org/" TargetMode="External"/><Relationship Id="rId4" Type="http://schemas.openxmlformats.org/officeDocument/2006/relationships/hyperlink" Target="https://www.usgbc.org/articles/state-power-climate-acti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usclimatealliance.org/" TargetMode="External"/><Relationship Id="rId4" Type="http://schemas.openxmlformats.org/officeDocument/2006/relationships/hyperlink" Target="https://www.usgbc.org/articles/state-power-climate-action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gbc.org/articles/state-power-climate-action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usclimatealliance.org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gbc.org/articles/state-power-climate-action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rel.gov/docs/fy24osti/88507.pdf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x.doi.org/10.20357/B7WW34" TargetMode="External"/><Relationship Id="rId4" Type="http://schemas.openxmlformats.org/officeDocument/2006/relationships/image" Target="../media/image8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ctrTitle"/>
          </p:nvPr>
        </p:nvSpPr>
        <p:spPr>
          <a:xfrm>
            <a:off x="471225" y="841775"/>
            <a:ext cx="7149300" cy="13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12700"/>
            <a:r>
              <a:rPr lang="en-US"/>
              <a:t>Buildings Sector Scenarios (BSS) Reference Slides, Public Version 1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471224" y="2201197"/>
            <a:ext cx="64377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indent="0">
              <a:lnSpc>
                <a:spcPct val="110000"/>
              </a:lnSpc>
              <a:spcAft>
                <a:spcPts val="600"/>
              </a:spcAft>
              <a:buSzPct val="120000"/>
            </a:pPr>
            <a:r>
              <a:rPr lang="en-US" b="1"/>
              <a:t>LBNL:</a:t>
            </a:r>
            <a:r>
              <a:rPr lang="en-US"/>
              <a:t> Margaret Pigman, Jared Langevin, Handi Chandra Putra, </a:t>
            </a:r>
            <a:r>
              <a:rPr lang="en-US" err="1"/>
              <a:t>Xinwei</a:t>
            </a:r>
            <a:r>
              <a:rPr lang="en-US"/>
              <a:t> Zhuang, Andy Satchwell</a:t>
            </a:r>
            <a:br>
              <a:rPr lang="en-US"/>
            </a:br>
            <a:r>
              <a:rPr lang="en-US" b="1"/>
              <a:t>NREL: </a:t>
            </a:r>
            <a:r>
              <a:rPr lang="en-US"/>
              <a:t>Andrew Parker, Chioke Harris, Eric Ringold, Eric Wilson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0D5CD-D05D-1696-8810-CDEC83197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5B800-91E3-FBB0-279C-A763C2A49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4"/>
            <a:ext cx="5469774" cy="584597"/>
          </a:xfrm>
        </p:spPr>
        <p:txBody>
          <a:bodyPr/>
          <a:lstStyle/>
          <a:p>
            <a:r>
              <a:rPr lang="en-US"/>
              <a:t>Baseline calibration: Benchmarking our starting point against monthly historical data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D3559A4-0E5B-211C-A3E0-83C98D7E6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631" y="856771"/>
            <a:ext cx="7786639" cy="3149600"/>
          </a:xfrm>
        </p:spPr>
        <p:txBody>
          <a:bodyPr>
            <a:noAutofit/>
          </a:bodyPr>
          <a:lstStyle/>
          <a:p>
            <a:pPr marL="4000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Approach:</a:t>
            </a:r>
          </a:p>
          <a:p>
            <a:pPr lvl="1">
              <a:spcBef>
                <a:spcPts val="1200"/>
              </a:spcBef>
              <a:buFont typeface="+mj-lt"/>
              <a:buAutoNum type="arabicPeriod"/>
            </a:pPr>
            <a:r>
              <a:rPr lang="en-US" sz="1600" dirty="0"/>
              <a:t>Incorporate annual baseline updates from Scout:</a:t>
            </a:r>
          </a:p>
          <a:p>
            <a:pPr lvl="2">
              <a:spcBef>
                <a:spcPts val="0"/>
              </a:spcBef>
            </a:pPr>
            <a:r>
              <a:rPr lang="en-US" sz="1600" dirty="0">
                <a:hlinkClick r:id="rId3"/>
              </a:rPr>
              <a:t>AEO 2025</a:t>
            </a:r>
            <a:r>
              <a:rPr lang="en-US" sz="1600" dirty="0"/>
              <a:t> projections</a:t>
            </a:r>
          </a:p>
          <a:p>
            <a:pPr lvl="2">
              <a:spcBef>
                <a:spcPts val="0"/>
              </a:spcBef>
            </a:pPr>
            <a:r>
              <a:rPr lang="en-US" sz="1600" dirty="0"/>
              <a:t>Updated </a:t>
            </a:r>
            <a:r>
              <a:rPr lang="en-US" sz="1600" dirty="0">
                <a:hlinkClick r:id="rId4"/>
              </a:rPr>
              <a:t>approach</a:t>
            </a:r>
            <a:r>
              <a:rPr lang="en-US" sz="1600" dirty="0"/>
              <a:t> to disaggregation from Census Division to State</a:t>
            </a:r>
          </a:p>
          <a:p>
            <a:pPr lvl="1"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Map gap model shape (see Appendix) to annual baselines:</a:t>
            </a:r>
          </a:p>
          <a:p>
            <a:pPr lvl="2">
              <a:spcBef>
                <a:spcPts val="0"/>
              </a:spcBef>
            </a:pPr>
            <a:r>
              <a:rPr lang="en-US" sz="1600" dirty="0"/>
              <a:t>Identify and partition portion of Scout commercial annual energy that is uncovered in </a:t>
            </a:r>
            <a:r>
              <a:rPr lang="en-US" sz="1600" dirty="0" err="1"/>
              <a:t>ComStock</a:t>
            </a:r>
            <a:r>
              <a:rPr lang="en-US" sz="1600" dirty="0"/>
              <a:t> based on </a:t>
            </a:r>
            <a:r>
              <a:rPr lang="en-US" sz="1600" dirty="0">
                <a:hlinkClick r:id="rId5"/>
              </a:rPr>
              <a:t>CBECS 2018</a:t>
            </a:r>
            <a:r>
              <a:rPr lang="en-US" sz="1600" dirty="0"/>
              <a:t>, apply gap to this partitioned energy</a:t>
            </a:r>
          </a:p>
          <a:p>
            <a:pPr lvl="2">
              <a:spcBef>
                <a:spcPts val="0"/>
              </a:spcBef>
            </a:pPr>
            <a:r>
              <a:rPr lang="en-US" sz="1600" dirty="0"/>
              <a:t>Also assign gap to commercial</a:t>
            </a:r>
            <a:r>
              <a:rPr lang="en-US" sz="1600" i="1" dirty="0"/>
              <a:t> “</a:t>
            </a:r>
            <a:r>
              <a:rPr lang="en-US" sz="1600" dirty="0"/>
              <a:t>non-building” energy in AEO forecast</a:t>
            </a:r>
          </a:p>
          <a:p>
            <a:pPr lvl="1">
              <a:spcBef>
                <a:spcPts val="600"/>
              </a:spcBef>
              <a:buFont typeface="+mj-lt"/>
              <a:buAutoNum type="arabicPeriod"/>
            </a:pPr>
            <a:r>
              <a:rPr lang="en-US" sz="1600" dirty="0"/>
              <a:t>Calibrate resulting annual load forecasts for 2020-2024 against </a:t>
            </a:r>
            <a:r>
              <a:rPr lang="en-US" sz="1600" dirty="0">
                <a:hlinkClick r:id="rId6"/>
              </a:rPr>
              <a:t>EIA-861M</a:t>
            </a:r>
            <a:r>
              <a:rPr lang="en-US" sz="1600" dirty="0"/>
              <a:t> monthly total electricity by state and sector</a:t>
            </a:r>
          </a:p>
          <a:p>
            <a:pPr lvl="2">
              <a:spcBef>
                <a:spcPts val="0"/>
              </a:spcBef>
            </a:pPr>
            <a:r>
              <a:rPr lang="en-US" sz="1600" dirty="0"/>
              <a:t>Monthly multiplier by state and sector that is applied to all end uses</a:t>
            </a:r>
          </a:p>
          <a:p>
            <a:pPr marL="131445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AEO is disaggregated to months using 2018 weather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C5E5D7-7E6A-5A74-A922-5945D73523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79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9A376-C0F7-46DE-B92D-8411DB04B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45C9-6B4A-E52A-BF75-EC573D69D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225894"/>
            <a:ext cx="5469774" cy="584597"/>
          </a:xfrm>
        </p:spPr>
        <p:txBody>
          <a:bodyPr/>
          <a:lstStyle/>
          <a:p>
            <a:r>
              <a:rPr lang="en-US"/>
              <a:t>Baseline calibration: Ratio of maximum winter and summer months </a:t>
            </a:r>
            <a:r>
              <a:rPr lang="en-US" u="sng"/>
              <a:t>before</a:t>
            </a:r>
            <a:r>
              <a:rPr lang="en-US"/>
              <a:t> calibration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24890-EB19-78CF-E291-FFBB5E593990}"/>
              </a:ext>
            </a:extLst>
          </p:cNvPr>
          <p:cNvSpPr txBox="1"/>
          <p:nvPr/>
        </p:nvSpPr>
        <p:spPr>
          <a:xfrm>
            <a:off x="432261" y="4206737"/>
            <a:ext cx="7863840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39700"/>
            <a:r>
              <a:rPr lang="en-US" sz="1000" b="1"/>
              <a:t>Note: </a:t>
            </a:r>
            <a:r>
              <a:rPr lang="en-US" sz="1000"/>
              <a:t> BSS is disaggregated to month using 2018 weather.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87088E-AF51-A9D3-96F7-347D90F00C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" b="-253"/>
          <a:stretch>
            <a:fillRect/>
          </a:stretch>
        </p:blipFill>
        <p:spPr>
          <a:xfrm>
            <a:off x="432261" y="1137979"/>
            <a:ext cx="5984383" cy="28675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E5DC16-A2D1-B95B-16A8-0EF2EEE42747}"/>
              </a:ext>
            </a:extLst>
          </p:cNvPr>
          <p:cNvSpPr txBox="1"/>
          <p:nvPr/>
        </p:nvSpPr>
        <p:spPr>
          <a:xfrm>
            <a:off x="6601873" y="469414"/>
            <a:ext cx="214276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solidFill>
                  <a:schemeClr val="tx1">
                    <a:lumMod val="65000"/>
                    <a:lumOff val="35000"/>
                  </a:schemeClr>
                </a:solidFill>
              </a:rPr>
              <a:t>Season with maximum monthly consumption 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21F516-CCDA-41ED-9689-860E991276C0}"/>
              </a:ext>
            </a:extLst>
          </p:cNvPr>
          <p:cNvGrpSpPr/>
          <p:nvPr/>
        </p:nvGrpSpPr>
        <p:grpSpPr>
          <a:xfrm>
            <a:off x="6686127" y="933719"/>
            <a:ext cx="1669459" cy="1669926"/>
            <a:chOff x="6643494" y="799345"/>
            <a:chExt cx="1669459" cy="166992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F197BF-2ADE-6858-7099-91F2100C7013}"/>
                </a:ext>
              </a:extLst>
            </p:cNvPr>
            <p:cNvSpPr/>
            <p:nvPr/>
          </p:nvSpPr>
          <p:spPr>
            <a:xfrm>
              <a:off x="6643494" y="799347"/>
              <a:ext cx="837092" cy="8369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rgbClr val="009E73"/>
                  </a:solidFill>
                  <a:cs typeface="Arial"/>
                </a:rPr>
                <a:t>Disagree:</a:t>
              </a:r>
            </a:p>
            <a:p>
              <a:pPr algn="ctr"/>
              <a:r>
                <a:rPr lang="en-US" sz="1000">
                  <a:solidFill>
                    <a:srgbClr val="009E73"/>
                  </a:solidFill>
                  <a:cs typeface="Arial"/>
                </a:rPr>
                <a:t>BSS winter</a:t>
              </a:r>
            </a:p>
            <a:p>
              <a:pPr algn="ctr"/>
              <a:r>
                <a:rPr lang="en-US" sz="1000">
                  <a:solidFill>
                    <a:srgbClr val="009E73"/>
                  </a:solidFill>
                  <a:cs typeface="Arial"/>
                </a:rPr>
                <a:t>EIA summer</a:t>
              </a:r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3A32708-216E-C5D5-5B41-714A7712082D}"/>
                </a:ext>
              </a:extLst>
            </p:cNvPr>
            <p:cNvSpPr/>
            <p:nvPr/>
          </p:nvSpPr>
          <p:spPr>
            <a:xfrm>
              <a:off x="7472967" y="799345"/>
              <a:ext cx="839986" cy="8340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rgbClr val="56B4E9"/>
                  </a:solidFill>
                  <a:cs typeface="Arial"/>
                </a:rPr>
                <a:t>Both </a:t>
              </a:r>
            </a:p>
            <a:p>
              <a:pPr algn="ctr"/>
              <a:r>
                <a:rPr lang="en-US" sz="1000">
                  <a:solidFill>
                    <a:srgbClr val="56B4E9"/>
                  </a:solidFill>
                  <a:cs typeface="Arial"/>
                </a:rPr>
                <a:t>winter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9E2348-59D1-6184-CFDD-49089C79AEC7}"/>
                </a:ext>
              </a:extLst>
            </p:cNvPr>
            <p:cNvSpPr/>
            <p:nvPr/>
          </p:nvSpPr>
          <p:spPr>
            <a:xfrm>
              <a:off x="7472966" y="1632366"/>
              <a:ext cx="837093" cy="8369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rgbClr val="CC79A7"/>
                  </a:solidFill>
                  <a:cs typeface="Arial"/>
                </a:rPr>
                <a:t>Disagree:</a:t>
              </a:r>
            </a:p>
            <a:p>
              <a:pPr algn="ctr"/>
              <a:r>
                <a:rPr lang="en-US" sz="1000">
                  <a:solidFill>
                    <a:srgbClr val="CC79A7"/>
                  </a:solidFill>
                  <a:cs typeface="Arial"/>
                </a:rPr>
                <a:t>BSS summer</a:t>
              </a:r>
            </a:p>
            <a:p>
              <a:pPr algn="ctr"/>
              <a:r>
                <a:rPr lang="en-US" sz="1000">
                  <a:solidFill>
                    <a:srgbClr val="CC79A7"/>
                  </a:solidFill>
                  <a:cs typeface="Arial"/>
                </a:rPr>
                <a:t>EIA winter</a:t>
              </a:r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35E97C-6274-DF37-FE1A-AFA5C3ADEAC0}"/>
                </a:ext>
              </a:extLst>
            </p:cNvPr>
            <p:cNvSpPr/>
            <p:nvPr/>
          </p:nvSpPr>
          <p:spPr>
            <a:xfrm>
              <a:off x="6649066" y="1632365"/>
              <a:ext cx="831518" cy="8369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rgbClr val="E69F00"/>
                  </a:solidFill>
                  <a:cs typeface="Arial"/>
                </a:rPr>
                <a:t>Both </a:t>
              </a:r>
            </a:p>
            <a:p>
              <a:pPr algn="ctr"/>
              <a:r>
                <a:rPr lang="en-US" sz="1000">
                  <a:solidFill>
                    <a:srgbClr val="E69F00"/>
                  </a:solidFill>
                  <a:cs typeface="Arial"/>
                </a:rPr>
                <a:t>summer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6E322CB-9A62-6363-707B-F8EE2F120C0B}"/>
              </a:ext>
            </a:extLst>
          </p:cNvPr>
          <p:cNvSpPr txBox="1"/>
          <p:nvPr/>
        </p:nvSpPr>
        <p:spPr>
          <a:xfrm>
            <a:off x="6601872" y="2670479"/>
            <a:ext cx="199036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sz="1200"/>
              <a:t>Uncalibrated, BSS and EIA 861M often disagree about the season with the max monthly consumption (residential: 30-47%; commercial: 18-22%)</a:t>
            </a:r>
          </a:p>
          <a:p>
            <a:pPr marL="285750" indent="-285750">
              <a:buChar char="•"/>
            </a:pPr>
            <a:r>
              <a:rPr lang="en-US" sz="1200"/>
              <a:t>BSS predicts far more winter-peaking states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44121-5689-ED75-C15F-2F05D9E9CE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03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5EAE8-EC4C-F67C-2990-5631C287F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E00A09C-EF53-6D50-CECE-8821AB8CE198}"/>
              </a:ext>
            </a:extLst>
          </p:cNvPr>
          <p:cNvSpPr txBox="1">
            <a:spLocks/>
          </p:cNvSpPr>
          <p:nvPr/>
        </p:nvSpPr>
        <p:spPr>
          <a:xfrm>
            <a:off x="1" y="225894"/>
            <a:ext cx="5469774" cy="58459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8097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tabLst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Baseline calibration: Ratio of maximum winter and summer months </a:t>
            </a:r>
            <a:r>
              <a:rPr lang="en-US" u="sng"/>
              <a:t>after</a:t>
            </a:r>
            <a:r>
              <a:rPr lang="en-US"/>
              <a:t> calibration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7D7742-DDF1-CD62-7FC8-55CBFF217817}"/>
              </a:ext>
            </a:extLst>
          </p:cNvPr>
          <p:cNvSpPr txBox="1"/>
          <p:nvPr/>
        </p:nvSpPr>
        <p:spPr>
          <a:xfrm>
            <a:off x="432261" y="4206737"/>
            <a:ext cx="7863840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39700"/>
            <a:r>
              <a:rPr lang="en-US" sz="1000" b="1"/>
              <a:t>Note: </a:t>
            </a:r>
            <a:r>
              <a:rPr lang="en-US" sz="1000"/>
              <a:t>BSS is disaggregated to month using 2018 weather.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E08F7A-85F4-394A-8D27-A740207FDF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"/>
          <a:stretch>
            <a:fillRect/>
          </a:stretch>
        </p:blipFill>
        <p:spPr>
          <a:xfrm>
            <a:off x="432261" y="1133475"/>
            <a:ext cx="5990618" cy="28693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3A6E0B9-A7A5-F0D4-2C95-D664B135B251}"/>
              </a:ext>
            </a:extLst>
          </p:cNvPr>
          <p:cNvSpPr txBox="1"/>
          <p:nvPr/>
        </p:nvSpPr>
        <p:spPr>
          <a:xfrm>
            <a:off x="6601873" y="2821742"/>
            <a:ext cx="203274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After calibration, BSS and EIA 861M disagree much less frequently about the season with max monthly consumption (residential: 2-14%; commercial:2-6%)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28627-D2D3-FE55-4856-568318494E5B}"/>
              </a:ext>
            </a:extLst>
          </p:cNvPr>
          <p:cNvSpPr txBox="1"/>
          <p:nvPr/>
        </p:nvSpPr>
        <p:spPr>
          <a:xfrm>
            <a:off x="6601873" y="469414"/>
            <a:ext cx="214276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solidFill>
                  <a:schemeClr val="tx1">
                    <a:lumMod val="65000"/>
                    <a:lumOff val="35000"/>
                  </a:schemeClr>
                </a:solidFill>
              </a:rPr>
              <a:t>Season with maximum monthly consumption 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0889A9-43BE-80D7-71EF-443C926A4E92}"/>
              </a:ext>
            </a:extLst>
          </p:cNvPr>
          <p:cNvGrpSpPr/>
          <p:nvPr/>
        </p:nvGrpSpPr>
        <p:grpSpPr>
          <a:xfrm>
            <a:off x="6686127" y="933719"/>
            <a:ext cx="1669459" cy="1669926"/>
            <a:chOff x="6643494" y="799345"/>
            <a:chExt cx="1669459" cy="166992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A39A10-90D5-7721-B234-13072826E118}"/>
                </a:ext>
              </a:extLst>
            </p:cNvPr>
            <p:cNvSpPr/>
            <p:nvPr/>
          </p:nvSpPr>
          <p:spPr>
            <a:xfrm>
              <a:off x="6643494" y="799347"/>
              <a:ext cx="837092" cy="8369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rgbClr val="009E73"/>
                  </a:solidFill>
                  <a:cs typeface="Arial"/>
                </a:rPr>
                <a:t>Disagree:</a:t>
              </a:r>
            </a:p>
            <a:p>
              <a:pPr algn="ctr"/>
              <a:r>
                <a:rPr lang="en-US" sz="1000">
                  <a:solidFill>
                    <a:srgbClr val="009E73"/>
                  </a:solidFill>
                  <a:cs typeface="Arial"/>
                </a:rPr>
                <a:t>BSS winter</a:t>
              </a:r>
            </a:p>
            <a:p>
              <a:pPr algn="ctr"/>
              <a:r>
                <a:rPr lang="en-US" sz="1000">
                  <a:solidFill>
                    <a:srgbClr val="009E73"/>
                  </a:solidFill>
                  <a:cs typeface="Arial"/>
                </a:rPr>
                <a:t>EIA summer</a:t>
              </a: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C0E9A5-805A-797B-4D6C-D155691CE62F}"/>
                </a:ext>
              </a:extLst>
            </p:cNvPr>
            <p:cNvSpPr/>
            <p:nvPr/>
          </p:nvSpPr>
          <p:spPr>
            <a:xfrm>
              <a:off x="7472967" y="799345"/>
              <a:ext cx="839986" cy="8340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rgbClr val="56B4E9"/>
                  </a:solidFill>
                  <a:cs typeface="Arial"/>
                </a:rPr>
                <a:t>Both </a:t>
              </a:r>
            </a:p>
            <a:p>
              <a:pPr algn="ctr"/>
              <a:r>
                <a:rPr lang="en-US" sz="1000">
                  <a:solidFill>
                    <a:srgbClr val="56B4E9"/>
                  </a:solidFill>
                  <a:cs typeface="Arial"/>
                </a:rPr>
                <a:t>winter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94F952-007E-0841-FAFF-0D3ED42F4532}"/>
                </a:ext>
              </a:extLst>
            </p:cNvPr>
            <p:cNvSpPr/>
            <p:nvPr/>
          </p:nvSpPr>
          <p:spPr>
            <a:xfrm>
              <a:off x="7472966" y="1632366"/>
              <a:ext cx="837093" cy="8369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rgbClr val="CC79A7"/>
                  </a:solidFill>
                  <a:cs typeface="Arial"/>
                </a:rPr>
                <a:t>Disagree:</a:t>
              </a:r>
            </a:p>
            <a:p>
              <a:pPr algn="ctr"/>
              <a:r>
                <a:rPr lang="en-US" sz="1000">
                  <a:solidFill>
                    <a:srgbClr val="CC79A7"/>
                  </a:solidFill>
                  <a:cs typeface="Arial"/>
                </a:rPr>
                <a:t>BSS summer</a:t>
              </a:r>
            </a:p>
            <a:p>
              <a:pPr algn="ctr"/>
              <a:r>
                <a:rPr lang="en-US" sz="1000">
                  <a:solidFill>
                    <a:srgbClr val="CC79A7"/>
                  </a:solidFill>
                  <a:cs typeface="Arial"/>
                </a:rPr>
                <a:t>EIA winter</a:t>
              </a: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BAF6D1-5056-D7B1-856D-9D2C226C108E}"/>
                </a:ext>
              </a:extLst>
            </p:cNvPr>
            <p:cNvSpPr/>
            <p:nvPr/>
          </p:nvSpPr>
          <p:spPr>
            <a:xfrm>
              <a:off x="6649066" y="1632365"/>
              <a:ext cx="831518" cy="8369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>
                  <a:solidFill>
                    <a:srgbClr val="E69F00"/>
                  </a:solidFill>
                  <a:cs typeface="Arial"/>
                </a:rPr>
                <a:t>Both </a:t>
              </a:r>
            </a:p>
            <a:p>
              <a:pPr algn="ctr"/>
              <a:r>
                <a:rPr lang="en-US" sz="1000">
                  <a:solidFill>
                    <a:srgbClr val="E69F00"/>
                  </a:solidFill>
                  <a:cs typeface="Arial"/>
                </a:rPr>
                <a:t>summer</a:t>
              </a:r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31BDEDF-AEA5-F5B6-F6FD-3DA4166180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5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>
            <a:spLocks noGrp="1"/>
          </p:cNvSpPr>
          <p:nvPr>
            <p:ph type="title"/>
          </p:nvPr>
        </p:nvSpPr>
        <p:spPr>
          <a:xfrm>
            <a:off x="572374" y="1346645"/>
            <a:ext cx="48273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4B3EBE-B665-0247-634F-9D3F0988D2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>
          <a:extLst>
            <a:ext uri="{FF2B5EF4-FFF2-40B4-BE49-F238E27FC236}">
              <a16:creationId xmlns:a16="http://schemas.microsoft.com/office/drawing/2014/main" id="{85B42CD3-CB6F-75DB-3AD0-25C821B21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>
            <a:extLst>
              <a:ext uri="{FF2B5EF4-FFF2-40B4-BE49-F238E27FC236}">
                <a16:creationId xmlns:a16="http://schemas.microsoft.com/office/drawing/2014/main" id="{FC494D0C-E6D2-2199-D56F-86576C42AF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2374" y="1354264"/>
            <a:ext cx="4827300" cy="122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Results</a:t>
            </a:r>
            <a:br>
              <a:rPr lang="en-US"/>
            </a:br>
            <a:r>
              <a:rPr lang="en-US" i="1"/>
              <a:t>Top-line annual energy trends</a:t>
            </a:r>
            <a:endParaRPr i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CA248F-F968-B351-6D53-CD7071E0D4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8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F54AE-4BCE-973A-5745-D37275783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9EFEE5-1539-A462-E0A3-66FA63626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0" y="924001"/>
            <a:ext cx="7650866" cy="35354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45F7C-710E-293D-7CBC-5210B85B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Annual US: Potential for steep non-electric reductions w/ modest electric demand gains</a:t>
            </a:r>
          </a:p>
        </p:txBody>
      </p:sp>
      <p:sp>
        <p:nvSpPr>
          <p:cNvPr id="10" name="Google Shape;223;p27">
            <a:extLst>
              <a:ext uri="{FF2B5EF4-FFF2-40B4-BE49-F238E27FC236}">
                <a16:creationId xmlns:a16="http://schemas.microsoft.com/office/drawing/2014/main" id="{49C881D2-B8D6-8592-CCDE-46C286AD1078}"/>
              </a:ext>
            </a:extLst>
          </p:cNvPr>
          <p:cNvSpPr txBox="1"/>
          <p:nvPr/>
        </p:nvSpPr>
        <p:spPr>
          <a:xfrm>
            <a:off x="1067291" y="1956826"/>
            <a:ext cx="1611880" cy="16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FF"/>
                </a:solidFill>
              </a:rPr>
              <a:t>~22% lower than AEO25 (Breakthrough)</a:t>
            </a:r>
            <a:endParaRPr sz="1000">
              <a:solidFill>
                <a:srgbClr val="FF00FF"/>
              </a:solidFill>
            </a:endParaRPr>
          </a:p>
        </p:txBody>
      </p:sp>
      <p:sp>
        <p:nvSpPr>
          <p:cNvPr id="11" name="Google Shape;224;p27">
            <a:extLst>
              <a:ext uri="{FF2B5EF4-FFF2-40B4-BE49-F238E27FC236}">
                <a16:creationId xmlns:a16="http://schemas.microsoft.com/office/drawing/2014/main" id="{BE112867-1ED1-7E86-3328-E216E68EE4B4}"/>
              </a:ext>
            </a:extLst>
          </p:cNvPr>
          <p:cNvSpPr txBox="1"/>
          <p:nvPr/>
        </p:nvSpPr>
        <p:spPr>
          <a:xfrm>
            <a:off x="3358342" y="3418236"/>
            <a:ext cx="1954724" cy="65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FF"/>
                </a:solidFill>
              </a:rPr>
              <a:t>~51% lower than AEO25 (Breakthrough)</a:t>
            </a:r>
            <a:endParaRPr sz="1000">
              <a:solidFill>
                <a:srgbClr val="FF00FF"/>
              </a:solidFill>
            </a:endParaRPr>
          </a:p>
        </p:txBody>
      </p:sp>
      <p:sp>
        <p:nvSpPr>
          <p:cNvPr id="12" name="Google Shape;225;p27">
            <a:extLst>
              <a:ext uri="{FF2B5EF4-FFF2-40B4-BE49-F238E27FC236}">
                <a16:creationId xmlns:a16="http://schemas.microsoft.com/office/drawing/2014/main" id="{43DA0D2C-E13A-9EB2-4CA4-989D7D2A1BD6}"/>
              </a:ext>
            </a:extLst>
          </p:cNvPr>
          <p:cNvSpPr txBox="1"/>
          <p:nvPr/>
        </p:nvSpPr>
        <p:spPr>
          <a:xfrm>
            <a:off x="6423470" y="1606508"/>
            <a:ext cx="13053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~21% higher than AEO25 (Min. Eff. Switch)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3" name="Google Shape;226;p27">
            <a:extLst>
              <a:ext uri="{FF2B5EF4-FFF2-40B4-BE49-F238E27FC236}">
                <a16:creationId xmlns:a16="http://schemas.microsoft.com/office/drawing/2014/main" id="{B6C95A40-7AAE-8F79-7FF1-012D31189303}"/>
              </a:ext>
            </a:extLst>
          </p:cNvPr>
          <p:cNvCxnSpPr>
            <a:cxnSpLocks/>
          </p:cNvCxnSpPr>
          <p:nvPr/>
        </p:nvCxnSpPr>
        <p:spPr>
          <a:xfrm flipV="1">
            <a:off x="2613727" y="2026344"/>
            <a:ext cx="744615" cy="184841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227;p27">
            <a:extLst>
              <a:ext uri="{FF2B5EF4-FFF2-40B4-BE49-F238E27FC236}">
                <a16:creationId xmlns:a16="http://schemas.microsoft.com/office/drawing/2014/main" id="{F137B526-4CAE-BDD5-31AA-BAD192C37655}"/>
              </a:ext>
            </a:extLst>
          </p:cNvPr>
          <p:cNvCxnSpPr>
            <a:cxnSpLocks/>
          </p:cNvCxnSpPr>
          <p:nvPr/>
        </p:nvCxnSpPr>
        <p:spPr>
          <a:xfrm flipV="1">
            <a:off x="5313065" y="3507971"/>
            <a:ext cx="472593" cy="135818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228;p27">
            <a:extLst>
              <a:ext uri="{FF2B5EF4-FFF2-40B4-BE49-F238E27FC236}">
                <a16:creationId xmlns:a16="http://schemas.microsoft.com/office/drawing/2014/main" id="{4F9E55CC-B51F-F554-C9F4-D55493D9615C}"/>
              </a:ext>
            </a:extLst>
          </p:cNvPr>
          <p:cNvCxnSpPr>
            <a:cxnSpLocks/>
          </p:cNvCxnSpPr>
          <p:nvPr/>
        </p:nvCxnSpPr>
        <p:spPr>
          <a:xfrm>
            <a:off x="7506393" y="1953491"/>
            <a:ext cx="698269" cy="257694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224;p27">
            <a:extLst>
              <a:ext uri="{FF2B5EF4-FFF2-40B4-BE49-F238E27FC236}">
                <a16:creationId xmlns:a16="http://schemas.microsoft.com/office/drawing/2014/main" id="{66C316EB-E3F4-0E74-A3B5-06E369484A88}"/>
              </a:ext>
            </a:extLst>
          </p:cNvPr>
          <p:cNvSpPr txBox="1"/>
          <p:nvPr/>
        </p:nvSpPr>
        <p:spPr>
          <a:xfrm>
            <a:off x="6160105" y="3060146"/>
            <a:ext cx="1695422" cy="653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08030"/>
                </a:solidFill>
              </a:rPr>
              <a:t>~1% lower than AEO25 (Fossil-Favorable)</a:t>
            </a:r>
          </a:p>
        </p:txBody>
      </p:sp>
      <p:cxnSp>
        <p:nvCxnSpPr>
          <p:cNvPr id="17" name="Google Shape;227;p27">
            <a:extLst>
              <a:ext uri="{FF2B5EF4-FFF2-40B4-BE49-F238E27FC236}">
                <a16:creationId xmlns:a16="http://schemas.microsoft.com/office/drawing/2014/main" id="{3AE8B818-F8A2-2E86-669F-90E12B0A49E1}"/>
              </a:ext>
            </a:extLst>
          </p:cNvPr>
          <p:cNvCxnSpPr>
            <a:cxnSpLocks/>
          </p:cNvCxnSpPr>
          <p:nvPr/>
        </p:nvCxnSpPr>
        <p:spPr>
          <a:xfrm flipV="1">
            <a:off x="7789025" y="2643447"/>
            <a:ext cx="448888" cy="473826"/>
          </a:xfrm>
          <a:prstGeom prst="straightConnector1">
            <a:avLst/>
          </a:prstGeom>
          <a:noFill/>
          <a:ln w="9525" cap="flat" cmpd="sng">
            <a:solidFill>
              <a:srgbClr val="E0793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4CBEC-14AC-9A20-772C-6B02C385C6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D02C6-F5F5-999C-1E34-97AB371E0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F941322-5F9C-EE10-C0B1-5EF931984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44" y="498172"/>
            <a:ext cx="6424788" cy="3947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592C3C-B73A-244F-8280-EC0E7808A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3"/>
            <a:ext cx="2214103" cy="2050437"/>
          </a:xfrm>
        </p:spPr>
        <p:txBody>
          <a:bodyPr/>
          <a:lstStyle/>
          <a:p>
            <a:r>
              <a:rPr lang="en-US"/>
              <a:t>Annual US: Larger residential impacts; codes/BPS drive commercial impacts</a:t>
            </a:r>
          </a:p>
        </p:txBody>
      </p:sp>
      <p:sp>
        <p:nvSpPr>
          <p:cNvPr id="5" name="Google Shape;223;p27">
            <a:extLst>
              <a:ext uri="{FF2B5EF4-FFF2-40B4-BE49-F238E27FC236}">
                <a16:creationId xmlns:a16="http://schemas.microsoft.com/office/drawing/2014/main" id="{FED8B0BB-B3E5-FF48-64E0-B7068B7EAF71}"/>
              </a:ext>
            </a:extLst>
          </p:cNvPr>
          <p:cNvSpPr txBox="1"/>
          <p:nvPr/>
        </p:nvSpPr>
        <p:spPr>
          <a:xfrm>
            <a:off x="3310434" y="1462516"/>
            <a:ext cx="1035077" cy="48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FF"/>
                </a:solidFill>
              </a:rPr>
              <a:t>~30% lower than AEO25 (Breakthrough)</a:t>
            </a:r>
            <a:endParaRPr sz="1000">
              <a:solidFill>
                <a:srgbClr val="FF00FF"/>
              </a:solidFill>
            </a:endParaRPr>
          </a:p>
        </p:txBody>
      </p:sp>
      <p:sp>
        <p:nvSpPr>
          <p:cNvPr id="6" name="Google Shape;224;p27">
            <a:extLst>
              <a:ext uri="{FF2B5EF4-FFF2-40B4-BE49-F238E27FC236}">
                <a16:creationId xmlns:a16="http://schemas.microsoft.com/office/drawing/2014/main" id="{22CDB7CE-60F1-5B3C-6612-A7E2AA68F213}"/>
              </a:ext>
            </a:extLst>
          </p:cNvPr>
          <p:cNvSpPr txBox="1"/>
          <p:nvPr/>
        </p:nvSpPr>
        <p:spPr>
          <a:xfrm>
            <a:off x="4477251" y="1673281"/>
            <a:ext cx="1401541" cy="63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~58% lower than AEO25 (Min. Efficiency Switch)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8" name="Google Shape;226;p27">
            <a:extLst>
              <a:ext uri="{FF2B5EF4-FFF2-40B4-BE49-F238E27FC236}">
                <a16:creationId xmlns:a16="http://schemas.microsoft.com/office/drawing/2014/main" id="{0E8C69AF-0298-01C6-D02F-D1B28D53D615}"/>
              </a:ext>
            </a:extLst>
          </p:cNvPr>
          <p:cNvCxnSpPr>
            <a:cxnSpLocks/>
          </p:cNvCxnSpPr>
          <p:nvPr/>
        </p:nvCxnSpPr>
        <p:spPr>
          <a:xfrm flipV="1">
            <a:off x="4216820" y="1275673"/>
            <a:ext cx="124360" cy="296188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227;p27">
            <a:extLst>
              <a:ext uri="{FF2B5EF4-FFF2-40B4-BE49-F238E27FC236}">
                <a16:creationId xmlns:a16="http://schemas.microsoft.com/office/drawing/2014/main" id="{9400684A-C6BF-CC5A-6DA2-BF7A4C2D9742}"/>
              </a:ext>
            </a:extLst>
          </p:cNvPr>
          <p:cNvCxnSpPr>
            <a:cxnSpLocks/>
          </p:cNvCxnSpPr>
          <p:nvPr/>
        </p:nvCxnSpPr>
        <p:spPr>
          <a:xfrm flipV="1">
            <a:off x="5860186" y="2063068"/>
            <a:ext cx="555728" cy="47664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23;p27">
            <a:extLst>
              <a:ext uri="{FF2B5EF4-FFF2-40B4-BE49-F238E27FC236}">
                <a16:creationId xmlns:a16="http://schemas.microsoft.com/office/drawing/2014/main" id="{E13A2620-32E8-3863-4815-9D57FE6BEE01}"/>
              </a:ext>
            </a:extLst>
          </p:cNvPr>
          <p:cNvSpPr txBox="1"/>
          <p:nvPr/>
        </p:nvSpPr>
        <p:spPr>
          <a:xfrm>
            <a:off x="3344154" y="3120274"/>
            <a:ext cx="1035077" cy="487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FF"/>
                </a:solidFill>
              </a:rPr>
              <a:t>~15% lower than AEO25 (Breakthrough)</a:t>
            </a:r>
            <a:endParaRPr sz="1000">
              <a:solidFill>
                <a:srgbClr val="FF00FF"/>
              </a:solidFill>
            </a:endParaRPr>
          </a:p>
        </p:txBody>
      </p:sp>
      <p:sp>
        <p:nvSpPr>
          <p:cNvPr id="13" name="Google Shape;224;p27">
            <a:extLst>
              <a:ext uri="{FF2B5EF4-FFF2-40B4-BE49-F238E27FC236}">
                <a16:creationId xmlns:a16="http://schemas.microsoft.com/office/drawing/2014/main" id="{9A359E44-3ABE-886B-D101-10ECE4713008}"/>
              </a:ext>
            </a:extLst>
          </p:cNvPr>
          <p:cNvSpPr txBox="1"/>
          <p:nvPr/>
        </p:nvSpPr>
        <p:spPr>
          <a:xfrm>
            <a:off x="4600129" y="3621552"/>
            <a:ext cx="1521061" cy="63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FF"/>
                </a:solidFill>
              </a:rPr>
              <a:t>~44% lower than AEO25 (Breakthrough)</a:t>
            </a:r>
            <a:endParaRPr sz="1000">
              <a:solidFill>
                <a:srgbClr val="FF00FF"/>
              </a:solidFill>
            </a:endParaRPr>
          </a:p>
        </p:txBody>
      </p:sp>
      <p:sp>
        <p:nvSpPr>
          <p:cNvPr id="14" name="Google Shape;225;p27">
            <a:extLst>
              <a:ext uri="{FF2B5EF4-FFF2-40B4-BE49-F238E27FC236}">
                <a16:creationId xmlns:a16="http://schemas.microsoft.com/office/drawing/2014/main" id="{742CCBD7-E0D4-0F70-A591-F6537C2C7C90}"/>
              </a:ext>
            </a:extLst>
          </p:cNvPr>
          <p:cNvSpPr txBox="1"/>
          <p:nvPr/>
        </p:nvSpPr>
        <p:spPr>
          <a:xfrm>
            <a:off x="6703081" y="2651350"/>
            <a:ext cx="1345713" cy="33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~17% higher than AEO25 (Min. Efficiency Switch)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Google Shape;226;p27">
            <a:extLst>
              <a:ext uri="{FF2B5EF4-FFF2-40B4-BE49-F238E27FC236}">
                <a16:creationId xmlns:a16="http://schemas.microsoft.com/office/drawing/2014/main" id="{710322DA-A240-30E7-64D1-E160B2F0A9E3}"/>
              </a:ext>
            </a:extLst>
          </p:cNvPr>
          <p:cNvCxnSpPr>
            <a:cxnSpLocks/>
          </p:cNvCxnSpPr>
          <p:nvPr/>
        </p:nvCxnSpPr>
        <p:spPr>
          <a:xfrm flipV="1">
            <a:off x="4194149" y="2854712"/>
            <a:ext cx="138100" cy="334352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27;p27">
            <a:extLst>
              <a:ext uri="{FF2B5EF4-FFF2-40B4-BE49-F238E27FC236}">
                <a16:creationId xmlns:a16="http://schemas.microsoft.com/office/drawing/2014/main" id="{C4A2F092-CA76-7560-FED3-C4B094573F29}"/>
              </a:ext>
            </a:extLst>
          </p:cNvPr>
          <p:cNvCxnSpPr>
            <a:cxnSpLocks/>
          </p:cNvCxnSpPr>
          <p:nvPr/>
        </p:nvCxnSpPr>
        <p:spPr>
          <a:xfrm flipV="1">
            <a:off x="6121190" y="3763398"/>
            <a:ext cx="309838" cy="128470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224;p27">
            <a:extLst>
              <a:ext uri="{FF2B5EF4-FFF2-40B4-BE49-F238E27FC236}">
                <a16:creationId xmlns:a16="http://schemas.microsoft.com/office/drawing/2014/main" id="{64F919FA-4ED0-F48A-22EE-CB3476B6528D}"/>
              </a:ext>
            </a:extLst>
          </p:cNvPr>
          <p:cNvSpPr txBox="1"/>
          <p:nvPr/>
        </p:nvSpPr>
        <p:spPr>
          <a:xfrm>
            <a:off x="7060951" y="1634388"/>
            <a:ext cx="1035077" cy="63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FF"/>
                </a:solidFill>
              </a:rPr>
              <a:t>~5% lower than AEO25 (Breakthrough)</a:t>
            </a:r>
            <a:endParaRPr sz="1000">
              <a:solidFill>
                <a:srgbClr val="FF00FF"/>
              </a:solidFill>
            </a:endParaRPr>
          </a:p>
        </p:txBody>
      </p:sp>
      <p:cxnSp>
        <p:nvCxnSpPr>
          <p:cNvPr id="19" name="Google Shape;227;p27">
            <a:extLst>
              <a:ext uri="{FF2B5EF4-FFF2-40B4-BE49-F238E27FC236}">
                <a16:creationId xmlns:a16="http://schemas.microsoft.com/office/drawing/2014/main" id="{146F66CA-2212-B970-1028-85887BDB076B}"/>
              </a:ext>
            </a:extLst>
          </p:cNvPr>
          <p:cNvCxnSpPr>
            <a:cxnSpLocks/>
          </p:cNvCxnSpPr>
          <p:nvPr/>
        </p:nvCxnSpPr>
        <p:spPr>
          <a:xfrm flipV="1">
            <a:off x="8105022" y="1577898"/>
            <a:ext cx="392207" cy="258056"/>
          </a:xfrm>
          <a:prstGeom prst="straightConnector1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224;p27">
            <a:extLst>
              <a:ext uri="{FF2B5EF4-FFF2-40B4-BE49-F238E27FC236}">
                <a16:creationId xmlns:a16="http://schemas.microsoft.com/office/drawing/2014/main" id="{9303231A-F55F-AF06-EC7D-07F0ABB27C16}"/>
              </a:ext>
            </a:extLst>
          </p:cNvPr>
          <p:cNvSpPr txBox="1"/>
          <p:nvPr/>
        </p:nvSpPr>
        <p:spPr>
          <a:xfrm>
            <a:off x="6644660" y="3588571"/>
            <a:ext cx="1548756" cy="63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E08030"/>
                </a:solidFill>
              </a:rPr>
              <a:t>~5% lower than AEO25 (Fossil-Favorable)</a:t>
            </a:r>
            <a:endParaRPr sz="1000">
              <a:solidFill>
                <a:srgbClr val="E08030"/>
              </a:solidFill>
            </a:endParaRPr>
          </a:p>
        </p:txBody>
      </p:sp>
      <p:cxnSp>
        <p:nvCxnSpPr>
          <p:cNvPr id="21" name="Google Shape;227;p27">
            <a:extLst>
              <a:ext uri="{FF2B5EF4-FFF2-40B4-BE49-F238E27FC236}">
                <a16:creationId xmlns:a16="http://schemas.microsoft.com/office/drawing/2014/main" id="{7037CBB8-6869-5834-A664-62F06DA331B4}"/>
              </a:ext>
            </a:extLst>
          </p:cNvPr>
          <p:cNvCxnSpPr>
            <a:cxnSpLocks/>
          </p:cNvCxnSpPr>
          <p:nvPr/>
        </p:nvCxnSpPr>
        <p:spPr>
          <a:xfrm flipV="1">
            <a:off x="8123802" y="3290081"/>
            <a:ext cx="354927" cy="427975"/>
          </a:xfrm>
          <a:prstGeom prst="straightConnector1">
            <a:avLst/>
          </a:prstGeom>
          <a:noFill/>
          <a:ln w="9525" cap="flat" cmpd="sng">
            <a:solidFill>
              <a:srgbClr val="E0793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" name="Google Shape;227;p27">
            <a:extLst>
              <a:ext uri="{FF2B5EF4-FFF2-40B4-BE49-F238E27FC236}">
                <a16:creationId xmlns:a16="http://schemas.microsoft.com/office/drawing/2014/main" id="{03F141DD-DE00-44BE-FE3D-9081ABEDCD76}"/>
              </a:ext>
            </a:extLst>
          </p:cNvPr>
          <p:cNvCxnSpPr>
            <a:cxnSpLocks/>
          </p:cNvCxnSpPr>
          <p:nvPr/>
        </p:nvCxnSpPr>
        <p:spPr>
          <a:xfrm>
            <a:off x="8012114" y="2877796"/>
            <a:ext cx="324356" cy="242478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225;p27">
            <a:extLst>
              <a:ext uri="{FF2B5EF4-FFF2-40B4-BE49-F238E27FC236}">
                <a16:creationId xmlns:a16="http://schemas.microsoft.com/office/drawing/2014/main" id="{032DA22A-6E3C-5E6A-7890-AC72F0F77C71}"/>
              </a:ext>
            </a:extLst>
          </p:cNvPr>
          <p:cNvSpPr txBox="1"/>
          <p:nvPr/>
        </p:nvSpPr>
        <p:spPr>
          <a:xfrm>
            <a:off x="6929895" y="773385"/>
            <a:ext cx="1175127" cy="12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~26% higher than AEO25 (Min. Efficiency Switch)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7" name="Google Shape;228;p27">
            <a:extLst>
              <a:ext uri="{FF2B5EF4-FFF2-40B4-BE49-F238E27FC236}">
                <a16:creationId xmlns:a16="http://schemas.microsoft.com/office/drawing/2014/main" id="{91B52FEA-1C8B-E8A7-B6DC-2A5914687A05}"/>
              </a:ext>
            </a:extLst>
          </p:cNvPr>
          <p:cNvCxnSpPr>
            <a:cxnSpLocks/>
          </p:cNvCxnSpPr>
          <p:nvPr/>
        </p:nvCxnSpPr>
        <p:spPr>
          <a:xfrm>
            <a:off x="7992219" y="1036348"/>
            <a:ext cx="505010" cy="257694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A9B347-0AD6-B006-FE2F-6D16CBA5A0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3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  <p:bldP spid="14" grpId="0"/>
      <p:bldP spid="18" grpId="0"/>
      <p:bldP spid="20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5939-0202-8AE2-94F5-5F1CD3E3E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CBD0-4A78-EBDF-4CC2-C1604D888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Annual by state: Results vary widely depending on thermal loads and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D54B9-F9D7-C8BD-F39C-DCF5E254C7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733" y="973253"/>
            <a:ext cx="5706533" cy="35151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E56055-C614-79EC-7219-FCF9B2597F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54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059C7-CAD2-5BD5-3188-3762238D8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2EEB-BC02-21D2-DEED-5FE881E1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Annual by state: States with pro-electric tech. policy see up to ~2X demand increase by 2050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103139-7DD5-BBC8-CD2C-B4980464F4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6833" y="947201"/>
            <a:ext cx="5630333" cy="1731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4F4345-59A4-E301-7A3A-3B8B0A2F7D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6833" y="2732635"/>
            <a:ext cx="5630333" cy="1776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1C9645-B917-62D1-C51A-AA84A38F9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57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>
          <a:extLst>
            <a:ext uri="{FF2B5EF4-FFF2-40B4-BE49-F238E27FC236}">
              <a16:creationId xmlns:a16="http://schemas.microsoft.com/office/drawing/2014/main" id="{200A2ACA-E2A6-9A56-DDD7-2C5CD5B6E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>
            <a:extLst>
              <a:ext uri="{FF2B5EF4-FFF2-40B4-BE49-F238E27FC236}">
                <a16:creationId xmlns:a16="http://schemas.microsoft.com/office/drawing/2014/main" id="{A208CA9B-7E09-100B-8388-FA461298B5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2374" y="1354264"/>
            <a:ext cx="4827300" cy="122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Results</a:t>
            </a:r>
            <a:br>
              <a:rPr lang="en-US"/>
            </a:br>
            <a:r>
              <a:rPr lang="en-US" i="1"/>
              <a:t>Annual energy trend breakouts</a:t>
            </a:r>
            <a:endParaRPr i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16A96-8992-1E0C-BF5F-1590B774B9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9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572374" y="1346645"/>
            <a:ext cx="4827234" cy="90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8DC3C5-336C-B834-A495-4E52575C0B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9938EB-28A0-87B7-93F5-9962AC83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4"/>
            <a:ext cx="5427899" cy="967474"/>
          </a:xfrm>
        </p:spPr>
        <p:txBody>
          <a:bodyPr/>
          <a:lstStyle/>
          <a:p>
            <a:r>
              <a:rPr lang="en-US"/>
              <a:t>There is more variation in commercial electricity consumption than residential for the core scenarios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0C582D-6252-3584-A265-0CE1A6DC829F}"/>
              </a:ext>
            </a:extLst>
          </p:cNvPr>
          <p:cNvSpPr txBox="1"/>
          <p:nvPr/>
        </p:nvSpPr>
        <p:spPr>
          <a:xfrm>
            <a:off x="2209572" y="1151725"/>
            <a:ext cx="76356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Buildings electricity consumption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B869845-2205-EBA8-9937-ED4B83FA5305}"/>
              </a:ext>
            </a:extLst>
          </p:cNvPr>
          <p:cNvSpPr>
            <a:spLocks noGrp="1"/>
          </p:cNvSpPr>
          <p:nvPr/>
        </p:nvSpPr>
        <p:spPr>
          <a:xfrm>
            <a:off x="246565" y="3059390"/>
            <a:ext cx="1808547" cy="4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576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B3E51"/>
              </a:buClr>
              <a:buSzPts val="216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spcBef>
                <a:spcPts val="0"/>
              </a:spcBef>
              <a:buNone/>
            </a:pPr>
            <a:r>
              <a:rPr lang="en-US" sz="1000" b="1"/>
              <a:t>Note:</a:t>
            </a:r>
          </a:p>
          <a:p>
            <a:pPr marL="311150" indent="-17145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000"/>
              <a:t>”Other” includes vacation homes, household appliances, pool heaters and pumps, misc. electric loads, ‘non-building’ loads, model error, etc.</a:t>
            </a:r>
          </a:p>
        </p:txBody>
      </p:sp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A2B260D-9F13-C242-B067-1BD6A9DB52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55112" y="1434101"/>
            <a:ext cx="6640955" cy="309182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E3616-4423-8C9C-B69C-B4859A8CA5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>
          <a:extLst>
            <a:ext uri="{FF2B5EF4-FFF2-40B4-BE49-F238E27FC236}">
              <a16:creationId xmlns:a16="http://schemas.microsoft.com/office/drawing/2014/main" id="{11041AE5-78B1-3B82-4463-B7839CF5E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01D8A6-5F32-DCAF-E738-504A135F3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4"/>
            <a:ext cx="5427899" cy="967474"/>
          </a:xfrm>
        </p:spPr>
        <p:txBody>
          <a:bodyPr/>
          <a:lstStyle/>
          <a:p>
            <a:r>
              <a:rPr lang="en-US"/>
              <a:t>Residential consumption is notably higher under a minimum efficiency fuel switching sensitivity, with increases driven by heating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B3192F2-E07F-177E-3C1A-903D8186F6B7}"/>
              </a:ext>
            </a:extLst>
          </p:cNvPr>
          <p:cNvSpPr>
            <a:spLocks noGrp="1"/>
          </p:cNvSpPr>
          <p:nvPr/>
        </p:nvSpPr>
        <p:spPr>
          <a:xfrm>
            <a:off x="246565" y="3059390"/>
            <a:ext cx="1808547" cy="4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576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B3E51"/>
              </a:buClr>
              <a:buSzPts val="216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spcBef>
                <a:spcPts val="0"/>
              </a:spcBef>
              <a:buNone/>
            </a:pPr>
            <a:r>
              <a:rPr lang="en-US" sz="1000" b="1"/>
              <a:t>Note:</a:t>
            </a:r>
          </a:p>
          <a:p>
            <a:pPr marL="311150" indent="-17145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000"/>
              <a:t>”Other” includes vacation homes, household appliances, pool heaters and pumps, misc. electric loads, ‘non-building’ loads, model error, etc.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A4D80C-3788-871C-7A75-31B9CFCDDF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3732" y="1386446"/>
            <a:ext cx="4703379" cy="3130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797AFC-14E4-7FC3-7DC6-74E812A7D5EA}"/>
              </a:ext>
            </a:extLst>
          </p:cNvPr>
          <p:cNvSpPr txBox="1"/>
          <p:nvPr/>
        </p:nvSpPr>
        <p:spPr>
          <a:xfrm>
            <a:off x="2353732" y="1151725"/>
            <a:ext cx="749144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Buildings electricity consumption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3B45CA-18B2-1BC9-28A0-21F772DBA9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21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828B98-1778-482D-07A9-8A3ED77B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3"/>
            <a:ext cx="5434360" cy="967475"/>
          </a:xfrm>
        </p:spPr>
        <p:txBody>
          <a:bodyPr/>
          <a:lstStyle/>
          <a:p>
            <a:r>
              <a:rPr lang="en-US"/>
              <a:t>Fuel switching of heating drives overall changes in fossil consumption; ‘other’ fossil has strong influence in commercial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CC569-B27B-0134-3B3E-35F93A13542F}"/>
              </a:ext>
            </a:extLst>
          </p:cNvPr>
          <p:cNvSpPr txBox="1"/>
          <p:nvPr/>
        </p:nvSpPr>
        <p:spPr>
          <a:xfrm>
            <a:off x="1568596" y="1213802"/>
            <a:ext cx="76356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Buildings fossil consumption</a:t>
            </a:r>
          </a:p>
        </p:txBody>
      </p:sp>
      <p:pic>
        <p:nvPicPr>
          <p:cNvPr id="5" name="Picture 4" descr="A graph showing different types of data&#10;&#10;AI-generated content may be incorrect.">
            <a:extLst>
              <a:ext uri="{FF2B5EF4-FFF2-40B4-BE49-F238E27FC236}">
                <a16:creationId xmlns:a16="http://schemas.microsoft.com/office/drawing/2014/main" id="{A1214582-5198-D49E-A3E5-B7C8E3464A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727" y="1521579"/>
            <a:ext cx="6240545" cy="29716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806ACA-267B-EE5D-8DC0-B8DEFC1702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68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B89E3-6929-1CCC-DD4C-7B4C9819B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E9C510A-1B04-CB93-85D3-08F6F416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3"/>
            <a:ext cx="5434360" cy="967475"/>
          </a:xfrm>
        </p:spPr>
        <p:txBody>
          <a:bodyPr/>
          <a:lstStyle/>
          <a:p>
            <a:r>
              <a:rPr lang="en-US"/>
              <a:t>Fuel switching of heating drives overall changes in fossil consumption; ‘other’ fossil has strong influence in commercial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A0E49-B7A4-FD6C-3568-D5EED096EF80}"/>
              </a:ext>
            </a:extLst>
          </p:cNvPr>
          <p:cNvSpPr txBox="1"/>
          <p:nvPr/>
        </p:nvSpPr>
        <p:spPr>
          <a:xfrm>
            <a:off x="2317750" y="1213802"/>
            <a:ext cx="688644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Buildings fossil consumption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DADD0-F082-8414-F757-13563FB9D2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7750" y="1521579"/>
            <a:ext cx="4508500" cy="30056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2800A-C36E-013F-A9CD-D0A0B63654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19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EC423C86-BC47-DA8D-F0B7-237F1E4DBA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698" y="1199567"/>
            <a:ext cx="7472632" cy="291689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A346EFD-63A1-F191-B333-4C947FF4D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225894"/>
            <a:ext cx="5434360" cy="713549"/>
          </a:xfrm>
        </p:spPr>
        <p:txBody>
          <a:bodyPr/>
          <a:lstStyle/>
          <a:p>
            <a:r>
              <a:rPr lang="en-US"/>
              <a:t>State and local actions drive substantial heat pump adoption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FCA01EC-450D-6E08-2E28-07CFCA355900}"/>
              </a:ext>
            </a:extLst>
          </p:cNvPr>
          <p:cNvSpPr>
            <a:spLocks noGrp="1"/>
          </p:cNvSpPr>
          <p:nvPr/>
        </p:nvSpPr>
        <p:spPr>
          <a:xfrm>
            <a:off x="463670" y="3943933"/>
            <a:ext cx="7995602" cy="575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576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B3E51"/>
              </a:buClr>
              <a:buSzPts val="216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spcBef>
                <a:spcPts val="0"/>
              </a:spcBef>
              <a:buNone/>
            </a:pPr>
            <a:r>
              <a:rPr lang="en-US" sz="1000" b="1"/>
              <a:t>Notes:</a:t>
            </a:r>
          </a:p>
          <a:p>
            <a:pPr marL="311150" indent="-17145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000"/>
              <a:t>Cooling efficiency from ENERGY STAR heat pumps is offset by greater added cooling due to heat pump adoption.</a:t>
            </a:r>
          </a:p>
          <a:p>
            <a:pPr marL="311150" indent="-17145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000"/>
              <a:t>Technology groupings include installations with and without envelope upgrades.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FE7D6-9711-13B2-E69C-5BED0304DC3E}"/>
              </a:ext>
            </a:extLst>
          </p:cNvPr>
          <p:cNvSpPr txBox="1"/>
          <p:nvPr/>
        </p:nvSpPr>
        <p:spPr>
          <a:xfrm>
            <a:off x="1207698" y="987059"/>
            <a:ext cx="864516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Residential cooling and heating electricity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B93E8-7B98-6AD0-839A-C2CCA4D16A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>
          <a:extLst>
            <a:ext uri="{FF2B5EF4-FFF2-40B4-BE49-F238E27FC236}">
              <a16:creationId xmlns:a16="http://schemas.microsoft.com/office/drawing/2014/main" id="{D3261BAA-8EA8-3C68-F6CD-D4876F799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DA759F-9849-5BC1-5672-8D01A9A21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225894"/>
            <a:ext cx="5434360" cy="855742"/>
          </a:xfrm>
        </p:spPr>
        <p:txBody>
          <a:bodyPr/>
          <a:lstStyle/>
          <a:p>
            <a:r>
              <a:rPr lang="en-US"/>
              <a:t>High fuel switching to min. eff. electric heating raises annual demand; dual fuel or higher-efficiency electric heating slows this growth</a:t>
            </a:r>
          </a:p>
        </p:txBody>
      </p:sp>
      <p:pic>
        <p:nvPicPr>
          <p:cNvPr id="4" name="Picture 3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18A5639E-FE20-DA1F-3620-D0A0A4B04A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6471" y="1335733"/>
            <a:ext cx="5779395" cy="3196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FC70DE-DC6F-5316-E9D7-179BBD213D8C}"/>
              </a:ext>
            </a:extLst>
          </p:cNvPr>
          <p:cNvSpPr txBox="1"/>
          <p:nvPr/>
        </p:nvSpPr>
        <p:spPr>
          <a:xfrm>
            <a:off x="2036471" y="1099057"/>
            <a:ext cx="781639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Residential cooling and heating electricity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F4999-E8FF-2B29-FC32-D1192D42B2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57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B18BD00-C57C-4784-B3DD-FEEB56C934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5"/>
          <a:stretch>
            <a:fillRect/>
          </a:stretch>
        </p:blipFill>
        <p:spPr>
          <a:xfrm>
            <a:off x="1725131" y="739091"/>
            <a:ext cx="5073818" cy="3649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28F245-DCC9-957E-A82C-EB41921987E5}"/>
              </a:ext>
            </a:extLst>
          </p:cNvPr>
          <p:cNvSpPr txBox="1"/>
          <p:nvPr/>
        </p:nvSpPr>
        <p:spPr>
          <a:xfrm>
            <a:off x="1891301" y="458539"/>
            <a:ext cx="536139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Residential heating electricity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FF43280-FECA-9FB2-98FC-85DAAFDA5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4"/>
            <a:ext cx="1725585" cy="2277082"/>
          </a:xfrm>
        </p:spPr>
        <p:txBody>
          <a:bodyPr/>
          <a:lstStyle/>
          <a:p>
            <a:r>
              <a:rPr lang="en-US"/>
              <a:t>The impact of high heat pump adoption depends on the baseline heating stock</a:t>
            </a:r>
          </a:p>
        </p:txBody>
      </p:sp>
      <p:sp>
        <p:nvSpPr>
          <p:cNvPr id="256" name="Google Shape;256;p30"/>
          <p:cNvSpPr txBox="1"/>
          <p:nvPr/>
        </p:nvSpPr>
        <p:spPr>
          <a:xfrm>
            <a:off x="6800689" y="3549415"/>
            <a:ext cx="826627" cy="3385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B3E51"/>
                </a:solidFill>
              </a:rPr>
              <a:t>WA: 55% </a:t>
            </a:r>
          </a:p>
        </p:txBody>
      </p:sp>
      <p:sp>
        <p:nvSpPr>
          <p:cNvPr id="253" name="Google Shape;253;p30"/>
          <p:cNvSpPr txBox="1"/>
          <p:nvPr/>
        </p:nvSpPr>
        <p:spPr>
          <a:xfrm>
            <a:off x="6791433" y="1153342"/>
            <a:ext cx="915630" cy="3385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000">
                <a:solidFill>
                  <a:srgbClr val="0B3E51"/>
                </a:solidFill>
              </a:rPr>
              <a:t>CA: 20%*</a:t>
            </a:r>
          </a:p>
        </p:txBody>
      </p:sp>
      <p:sp>
        <p:nvSpPr>
          <p:cNvPr id="254" name="Google Shape;254;p30"/>
          <p:cNvSpPr txBox="1"/>
          <p:nvPr/>
        </p:nvSpPr>
        <p:spPr>
          <a:xfrm>
            <a:off x="6791433" y="1965849"/>
            <a:ext cx="841087" cy="3385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000">
                <a:solidFill>
                  <a:srgbClr val="0B3E51"/>
                </a:solidFill>
              </a:rPr>
              <a:t>FL: 66%</a:t>
            </a:r>
            <a:endParaRPr lang="en-US" sz="1000"/>
          </a:p>
        </p:txBody>
      </p:sp>
      <p:sp>
        <p:nvSpPr>
          <p:cNvPr id="255" name="Google Shape;255;p30"/>
          <p:cNvSpPr txBox="1"/>
          <p:nvPr/>
        </p:nvSpPr>
        <p:spPr>
          <a:xfrm>
            <a:off x="6791434" y="2748240"/>
            <a:ext cx="826626" cy="3385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B3E51"/>
                </a:solidFill>
              </a:rPr>
              <a:t>MA: 17% </a:t>
            </a:r>
          </a:p>
        </p:txBody>
      </p:sp>
      <p:sp>
        <p:nvSpPr>
          <p:cNvPr id="257" name="Google Shape;257;p30"/>
          <p:cNvSpPr txBox="1"/>
          <p:nvPr/>
        </p:nvSpPr>
        <p:spPr>
          <a:xfrm>
            <a:off x="7107810" y="3852772"/>
            <a:ext cx="17052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000" dirty="0">
                <a:solidFill>
                  <a:srgbClr val="0B3E51"/>
                </a:solidFill>
              </a:rPr>
              <a:t>*Shares of total housing units w/ electricity as the main heating fuel (</a:t>
            </a:r>
            <a:r>
              <a:rPr lang="en-US" sz="1000" dirty="0">
                <a:solidFill>
                  <a:srgbClr val="0B3E51"/>
                </a:solidFill>
                <a:hlinkClick r:id="rId4"/>
              </a:rPr>
              <a:t>RECS</a:t>
            </a:r>
            <a:r>
              <a:rPr lang="en-US" sz="1000" dirty="0">
                <a:solidFill>
                  <a:srgbClr val="0B3E51"/>
                </a:solidFill>
              </a:rPr>
              <a:t>)</a:t>
            </a:r>
          </a:p>
        </p:txBody>
      </p:sp>
      <p:pic>
        <p:nvPicPr>
          <p:cNvPr id="9" name="Picture 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5CD8EA52-3B4F-2CBF-D3D2-8F8C106616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17460" y="1623299"/>
            <a:ext cx="1162246" cy="175112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9F244-92A7-905E-D305-861FBEDDF7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A297B59-0441-1AB4-DB7C-5B1FD7B85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D6DBA1E8-21A5-7D95-D4F5-86E217ABF1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57178" y="760250"/>
            <a:ext cx="3412420" cy="3757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F3BD9-7D66-636C-38B8-D276D3409C89}"/>
              </a:ext>
            </a:extLst>
          </p:cNvPr>
          <p:cNvSpPr txBox="1"/>
          <p:nvPr/>
        </p:nvSpPr>
        <p:spPr>
          <a:xfrm>
            <a:off x="2457178" y="458539"/>
            <a:ext cx="479552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Residential heating electricity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6B7D416-A3DF-CAB6-2E84-29E73FCA0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4"/>
            <a:ext cx="1725585" cy="2277082"/>
          </a:xfrm>
        </p:spPr>
        <p:txBody>
          <a:bodyPr/>
          <a:lstStyle/>
          <a:p>
            <a:r>
              <a:rPr lang="en-US"/>
              <a:t>The impact of high heat pump adoption depends on the baseline heating stock</a:t>
            </a:r>
          </a:p>
        </p:txBody>
      </p:sp>
      <p:sp>
        <p:nvSpPr>
          <p:cNvPr id="257" name="Google Shape;257;p30">
            <a:extLst>
              <a:ext uri="{FF2B5EF4-FFF2-40B4-BE49-F238E27FC236}">
                <a16:creationId xmlns:a16="http://schemas.microsoft.com/office/drawing/2014/main" id="{F4BE9711-F4E0-B2C5-97ED-8716A8D98C6B}"/>
              </a:ext>
            </a:extLst>
          </p:cNvPr>
          <p:cNvSpPr txBox="1"/>
          <p:nvPr/>
        </p:nvSpPr>
        <p:spPr>
          <a:xfrm>
            <a:off x="6787871" y="3641867"/>
            <a:ext cx="17052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000" dirty="0">
                <a:solidFill>
                  <a:srgbClr val="0B3E51"/>
                </a:solidFill>
              </a:rPr>
              <a:t>*Shares of total housing units w/ electricity as the main heating fuel (</a:t>
            </a:r>
            <a:r>
              <a:rPr lang="en-US" sz="1000" dirty="0">
                <a:solidFill>
                  <a:srgbClr val="0B3E51"/>
                </a:solidFill>
                <a:hlinkClick r:id="rId4"/>
              </a:rPr>
              <a:t>RECS</a:t>
            </a:r>
            <a:r>
              <a:rPr lang="en-US" sz="1000" dirty="0">
                <a:solidFill>
                  <a:srgbClr val="0B3E51"/>
                </a:solidFill>
              </a:rPr>
              <a:t>)</a:t>
            </a:r>
          </a:p>
        </p:txBody>
      </p:sp>
      <p:sp>
        <p:nvSpPr>
          <p:cNvPr id="8" name="Google Shape;256;p30">
            <a:extLst>
              <a:ext uri="{FF2B5EF4-FFF2-40B4-BE49-F238E27FC236}">
                <a16:creationId xmlns:a16="http://schemas.microsoft.com/office/drawing/2014/main" id="{EF7CF374-1E8C-F356-71DA-8E841267EAF2}"/>
              </a:ext>
            </a:extLst>
          </p:cNvPr>
          <p:cNvSpPr txBox="1"/>
          <p:nvPr/>
        </p:nvSpPr>
        <p:spPr>
          <a:xfrm>
            <a:off x="5816799" y="3678003"/>
            <a:ext cx="826627" cy="3385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B3E51"/>
                </a:solidFill>
              </a:rPr>
              <a:t>WA: 55% </a:t>
            </a:r>
          </a:p>
        </p:txBody>
      </p:sp>
      <p:sp>
        <p:nvSpPr>
          <p:cNvPr id="9" name="Google Shape;253;p30">
            <a:extLst>
              <a:ext uri="{FF2B5EF4-FFF2-40B4-BE49-F238E27FC236}">
                <a16:creationId xmlns:a16="http://schemas.microsoft.com/office/drawing/2014/main" id="{DF13DA1D-C878-C45F-67D2-822C313AB67D}"/>
              </a:ext>
            </a:extLst>
          </p:cNvPr>
          <p:cNvSpPr txBox="1"/>
          <p:nvPr/>
        </p:nvSpPr>
        <p:spPr>
          <a:xfrm>
            <a:off x="5795775" y="1141455"/>
            <a:ext cx="915630" cy="3385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000">
                <a:solidFill>
                  <a:srgbClr val="0B3E51"/>
                </a:solidFill>
              </a:rPr>
              <a:t>CA: 20%*</a:t>
            </a:r>
          </a:p>
        </p:txBody>
      </p:sp>
      <p:sp>
        <p:nvSpPr>
          <p:cNvPr id="10" name="Google Shape;254;p30">
            <a:extLst>
              <a:ext uri="{FF2B5EF4-FFF2-40B4-BE49-F238E27FC236}">
                <a16:creationId xmlns:a16="http://schemas.microsoft.com/office/drawing/2014/main" id="{DD254235-D9AE-5596-FCC4-8E2E0837C23B}"/>
              </a:ext>
            </a:extLst>
          </p:cNvPr>
          <p:cNvSpPr txBox="1"/>
          <p:nvPr/>
        </p:nvSpPr>
        <p:spPr>
          <a:xfrm>
            <a:off x="5807543" y="1988323"/>
            <a:ext cx="841087" cy="3385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000">
                <a:solidFill>
                  <a:srgbClr val="0B3E51"/>
                </a:solidFill>
              </a:rPr>
              <a:t>FL: 66%</a:t>
            </a:r>
            <a:endParaRPr lang="en-US" sz="1000"/>
          </a:p>
        </p:txBody>
      </p:sp>
      <p:sp>
        <p:nvSpPr>
          <p:cNvPr id="11" name="Google Shape;255;p30">
            <a:extLst>
              <a:ext uri="{FF2B5EF4-FFF2-40B4-BE49-F238E27FC236}">
                <a16:creationId xmlns:a16="http://schemas.microsoft.com/office/drawing/2014/main" id="{4506046F-6D12-6222-993A-958251416B81}"/>
              </a:ext>
            </a:extLst>
          </p:cNvPr>
          <p:cNvSpPr txBox="1"/>
          <p:nvPr/>
        </p:nvSpPr>
        <p:spPr>
          <a:xfrm>
            <a:off x="5807544" y="2824850"/>
            <a:ext cx="826626" cy="3385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B3E51"/>
                </a:solidFill>
              </a:rPr>
              <a:t>MA: 17% </a:t>
            </a:r>
          </a:p>
        </p:txBody>
      </p:sp>
      <p:pic>
        <p:nvPicPr>
          <p:cNvPr id="3" name="Picture 2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B4904979-6DEE-0A77-70A7-F89095E8D0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45586" y="950959"/>
            <a:ext cx="1847994" cy="203852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5AF2B-BD0F-B6A7-A37C-8735AD63CA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95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E40D2D-38E7-A560-EFB2-BDC88CD5E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4"/>
            <a:ext cx="5427899" cy="855742"/>
          </a:xfrm>
        </p:spPr>
        <p:txBody>
          <a:bodyPr/>
          <a:lstStyle/>
          <a:p>
            <a:r>
              <a:rPr lang="en-US"/>
              <a:t>Efficiency from heat pump water heaters reduces electricity for water heating even with substantial fuel switching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746A08-1FD4-5810-91C5-9E034D5C3793}"/>
              </a:ext>
            </a:extLst>
          </p:cNvPr>
          <p:cNvSpPr/>
          <p:nvPr/>
        </p:nvSpPr>
        <p:spPr>
          <a:xfrm>
            <a:off x="6963633" y="1974851"/>
            <a:ext cx="1136666" cy="347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6599B4-3847-72C5-0242-9F9B1BA5A565}"/>
              </a:ext>
            </a:extLst>
          </p:cNvPr>
          <p:cNvSpPr txBox="1"/>
          <p:nvPr/>
        </p:nvSpPr>
        <p:spPr>
          <a:xfrm>
            <a:off x="576648" y="1152387"/>
            <a:ext cx="76356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Residential water heating electricity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23414-9120-E1C8-1CD7-E98B8576C9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669" y="1456649"/>
            <a:ext cx="8227444" cy="221942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62ED2FD-A564-2313-BD08-EE4487FC6751}"/>
              </a:ext>
            </a:extLst>
          </p:cNvPr>
          <p:cNvSpPr>
            <a:spLocks noGrp="1"/>
          </p:cNvSpPr>
          <p:nvPr/>
        </p:nvSpPr>
        <p:spPr>
          <a:xfrm>
            <a:off x="463669" y="4005892"/>
            <a:ext cx="7986176" cy="149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576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B3E51"/>
              </a:buClr>
              <a:buSzPts val="216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spcBef>
                <a:spcPts val="0"/>
              </a:spcBef>
              <a:buNone/>
            </a:pPr>
            <a:r>
              <a:rPr lang="en-US" sz="1000" b="1"/>
              <a:t>Notes:</a:t>
            </a:r>
          </a:p>
          <a:p>
            <a:pPr marL="311150" indent="-17145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000"/>
              <a:t>The “typical” resistance WH in the AEO forecast switches to a HPWH (EF 2.3) in 2029 to reflect the enacted appliance standard.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AA4BA-BD76-B4BF-98A2-82D866A828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6E595247-53CB-79A3-60B0-53D13C2A0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469D56-897D-937B-4BFB-4784CCF4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4"/>
            <a:ext cx="5427899" cy="855742"/>
          </a:xfrm>
        </p:spPr>
        <p:txBody>
          <a:bodyPr/>
          <a:lstStyle/>
          <a:p>
            <a:r>
              <a:rPr lang="en-US"/>
              <a:t>High fuel switching to minimum efficiency water heaters leads to near-term reductions but longer-term load growth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21AA14-94A0-9B74-CA5C-BC1382B5FD0A}"/>
              </a:ext>
            </a:extLst>
          </p:cNvPr>
          <p:cNvSpPr/>
          <p:nvPr/>
        </p:nvSpPr>
        <p:spPr>
          <a:xfrm>
            <a:off x="6963633" y="1974851"/>
            <a:ext cx="1136666" cy="347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3A1921-6D7E-0BA8-9000-CE2EC0EB3AE5}"/>
              </a:ext>
            </a:extLst>
          </p:cNvPr>
          <p:cNvSpPr txBox="1"/>
          <p:nvPr/>
        </p:nvSpPr>
        <p:spPr>
          <a:xfrm>
            <a:off x="576648" y="1152387"/>
            <a:ext cx="76356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Residential water heating electricity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346E0-9BE6-382C-BC73-4BCAC2B46C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" y="1459182"/>
            <a:ext cx="8130397" cy="307699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554A1-BE48-F7EC-7E58-54E2F77816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47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B4D85-5053-C3DC-29BA-627D45291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1E93-0771-82CA-04A1-700D24A79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Detailed buildings sector energy data to unlock a critical demand-side resource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25136-3F76-53CF-9FD9-F9392364C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49" y="1087437"/>
            <a:ext cx="7878292" cy="356584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/>
              <a:t>Problem:</a:t>
            </a:r>
          </a:p>
          <a:p>
            <a:pPr lvl="1">
              <a:spcBef>
                <a:spcPts val="600"/>
              </a:spcBef>
            </a:pPr>
            <a:r>
              <a:rPr lang="en-US"/>
              <a:t>A wide range of energy system stakeholders (e.g., utilities, industry, program managers) </a:t>
            </a:r>
            <a:r>
              <a:rPr lang="en-US">
                <a:solidFill>
                  <a:srgbClr val="0B3E51"/>
                </a:solidFill>
              </a:rPr>
              <a:t>require </a:t>
            </a:r>
            <a:r>
              <a:rPr lang="en-US" b="1">
                <a:solidFill>
                  <a:srgbClr val="0B3E51"/>
                </a:solidFill>
              </a:rPr>
              <a:t>technology-specific projections of buildings sector evolution at a variety of scales and scopes to support</a:t>
            </a:r>
            <a:r>
              <a:rPr lang="en-US">
                <a:solidFill>
                  <a:srgbClr val="0B3E51"/>
                </a:solidFill>
              </a:rPr>
              <a:t> </a:t>
            </a:r>
            <a:r>
              <a:rPr lang="en-US" b="1">
                <a:solidFill>
                  <a:srgbClr val="0B3E51"/>
                </a:solidFill>
              </a:rPr>
              <a:t>planning</a:t>
            </a:r>
            <a:r>
              <a:rPr lang="en-US">
                <a:solidFill>
                  <a:srgbClr val="0B3E51"/>
                </a:solidFill>
              </a:rPr>
              <a:t>.</a:t>
            </a:r>
          </a:p>
          <a:p>
            <a:pPr lvl="1">
              <a:spcBef>
                <a:spcPts val="300"/>
              </a:spcBef>
            </a:pPr>
            <a:r>
              <a:rPr lang="en-US" b="1">
                <a:solidFill>
                  <a:srgbClr val="0B3E51"/>
                </a:solidFill>
              </a:rPr>
              <a:t>Lack of these estimates undermines confidence in demand-side energy system resources in buildings</a:t>
            </a:r>
            <a:r>
              <a:rPr lang="en-US">
                <a:solidFill>
                  <a:srgbClr val="0B3E51"/>
                </a:solidFill>
              </a:rPr>
              <a:t> and puts the onus on supply-side innovation.</a:t>
            </a:r>
          </a:p>
          <a:p>
            <a:pPr lvl="1">
              <a:spcBef>
                <a:spcPts val="300"/>
              </a:spcBef>
            </a:pPr>
            <a:r>
              <a:rPr lang="en-US">
                <a:solidFill>
                  <a:srgbClr val="0B3E51"/>
                </a:solidFill>
              </a:rPr>
              <a:t>Buildings </a:t>
            </a:r>
            <a:r>
              <a:rPr lang="en-US"/>
              <a:t>impact lives and </a:t>
            </a:r>
            <a:r>
              <a:rPr lang="en-US">
                <a:solidFill>
                  <a:srgbClr val="0B3E51"/>
                </a:solidFill>
              </a:rPr>
              <a:t>intersect with all other energy sectors; </a:t>
            </a:r>
            <a:r>
              <a:rPr lang="en-US" b="1">
                <a:solidFill>
                  <a:srgbClr val="0B3E51"/>
                </a:solidFill>
              </a:rPr>
              <a:t>comprehensive building modeling is critical for assessing energy system futures</a:t>
            </a:r>
            <a:r>
              <a:rPr lang="en-US">
                <a:solidFill>
                  <a:srgbClr val="0B3E51"/>
                </a:solidFill>
              </a:rPr>
              <a:t>.</a:t>
            </a:r>
          </a:p>
          <a:p>
            <a:r>
              <a:rPr lang="en-US"/>
              <a:t>Objectives:</a:t>
            </a:r>
          </a:p>
          <a:p>
            <a:pPr lvl="1">
              <a:spcBef>
                <a:spcPts val="600"/>
              </a:spcBef>
            </a:pPr>
            <a:r>
              <a:rPr lang="en-US" b="1"/>
              <a:t>Define and publish a benchmark set of U.S. buildings sector energy and cost scenario projections through 2050.</a:t>
            </a:r>
          </a:p>
          <a:p>
            <a:pPr lvl="1"/>
            <a:r>
              <a:rPr lang="en-US" b="1"/>
              <a:t>Link modeling tools to generate data across multiple spatiotemporal resolutions </a:t>
            </a:r>
            <a:r>
              <a:rPr lang="en-US"/>
              <a:t>to support many types of assessments of buildings sector energy futures.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F23C6-0A26-B1C8-F2CF-112E731F1C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55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083CE7-8D96-BDB3-F508-3ABFFC8FE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4"/>
            <a:ext cx="5427899" cy="844236"/>
          </a:xfrm>
        </p:spPr>
        <p:txBody>
          <a:bodyPr/>
          <a:lstStyle/>
          <a:p>
            <a:r>
              <a:rPr lang="en-US"/>
              <a:t>Non-thermal residential end uses: aggressive efficiency reduces appliance electricity use, but ‘other’ consumption remains unaffected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6A8E4-77CD-52A6-5C2C-2554C1C0CA2D}"/>
              </a:ext>
            </a:extLst>
          </p:cNvPr>
          <p:cNvSpPr txBox="1"/>
          <p:nvPr/>
        </p:nvSpPr>
        <p:spPr>
          <a:xfrm>
            <a:off x="576648" y="1072457"/>
            <a:ext cx="76356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Residential electricity for non-thermal end uses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EFAA721-666D-7126-981C-5DE1A27AA8DC}"/>
              </a:ext>
            </a:extLst>
          </p:cNvPr>
          <p:cNvSpPr>
            <a:spLocks noGrp="1"/>
          </p:cNvSpPr>
          <p:nvPr/>
        </p:nvSpPr>
        <p:spPr>
          <a:xfrm>
            <a:off x="423511" y="4071043"/>
            <a:ext cx="8183679" cy="4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576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B3E51"/>
              </a:buClr>
              <a:buSzPts val="216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spcBef>
                <a:spcPts val="0"/>
              </a:spcBef>
              <a:buNone/>
            </a:pPr>
            <a:r>
              <a:rPr lang="en-US" sz="1000" b="1"/>
              <a:t>Notes:</a:t>
            </a:r>
          </a:p>
          <a:p>
            <a:pPr marL="311150" indent="-17145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000"/>
              <a:t>”Other” includes vacation homes, medical equipment, model error, etc.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9802CA-D0D4-8AB1-2E53-2A38AE9303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00"/>
          <a:stretch>
            <a:fillRect/>
          </a:stretch>
        </p:blipFill>
        <p:spPr>
          <a:xfrm>
            <a:off x="423399" y="1384420"/>
            <a:ext cx="7964581" cy="21697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EB3E8D-3732-0863-2DF8-8C0414719F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30440" y="3450888"/>
            <a:ext cx="1136593" cy="10585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1331E-33A4-D318-B623-B912EB1125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31248A5D-3741-F3F6-CAEC-264F182C5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DDC6D6-761C-680E-35B9-61FA4C0CB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4"/>
            <a:ext cx="5427899" cy="844236"/>
          </a:xfrm>
        </p:spPr>
        <p:txBody>
          <a:bodyPr/>
          <a:lstStyle/>
          <a:p>
            <a:r>
              <a:rPr lang="en-US"/>
              <a:t>Non-thermal residential end uses: aggressive efficiency reduces appliance electricity use, but ‘other’ consumption remains unaffected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EC1EB8-3B1A-31C6-4283-C6BDE10CC112}"/>
              </a:ext>
            </a:extLst>
          </p:cNvPr>
          <p:cNvSpPr txBox="1"/>
          <p:nvPr/>
        </p:nvSpPr>
        <p:spPr>
          <a:xfrm>
            <a:off x="576648" y="1072457"/>
            <a:ext cx="76356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Residential electricity for non-thermal end uses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8553496-C35D-54F4-8F06-7E55B1D50509}"/>
              </a:ext>
            </a:extLst>
          </p:cNvPr>
          <p:cNvSpPr>
            <a:spLocks noGrp="1"/>
          </p:cNvSpPr>
          <p:nvPr/>
        </p:nvSpPr>
        <p:spPr>
          <a:xfrm>
            <a:off x="423511" y="4071043"/>
            <a:ext cx="8183679" cy="4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576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B3E51"/>
              </a:buClr>
              <a:buSzPts val="216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spcBef>
                <a:spcPts val="0"/>
              </a:spcBef>
              <a:buNone/>
            </a:pPr>
            <a:r>
              <a:rPr lang="en-US" sz="1000" b="1"/>
              <a:t>Notes:</a:t>
            </a:r>
          </a:p>
          <a:p>
            <a:pPr marL="311150" indent="-17145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000"/>
              <a:t>”Other” includes vacation homes, medical equipment, model error, etc.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4408A6-C283-1C4C-BDBC-C245B35C35A3}"/>
              </a:ext>
            </a:extLst>
          </p:cNvPr>
          <p:cNvGrpSpPr/>
          <p:nvPr/>
        </p:nvGrpSpPr>
        <p:grpSpPr>
          <a:xfrm>
            <a:off x="536810" y="1379374"/>
            <a:ext cx="7635601" cy="2739437"/>
            <a:chOff x="423333" y="1379374"/>
            <a:chExt cx="8144022" cy="292184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0C506A7-557C-540A-A7D1-57AEA3FC0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534"/>
            <a:stretch>
              <a:fillRect/>
            </a:stretch>
          </p:blipFill>
          <p:spPr>
            <a:xfrm>
              <a:off x="423333" y="1379374"/>
              <a:ext cx="8144022" cy="291921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49D78B-8045-9A2A-49B0-8784DCACA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011"/>
            <a:stretch>
              <a:fillRect/>
            </a:stretch>
          </p:blipFill>
          <p:spPr>
            <a:xfrm>
              <a:off x="6955991" y="4071043"/>
              <a:ext cx="1059480" cy="230175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D5BC35-DC8B-2B10-13DC-81D026B70F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7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A9CEB59-6B72-93E5-5177-DB4B68357504}"/>
              </a:ext>
            </a:extLst>
          </p:cNvPr>
          <p:cNvSpPr txBox="1">
            <a:spLocks/>
          </p:cNvSpPr>
          <p:nvPr/>
        </p:nvSpPr>
        <p:spPr>
          <a:xfrm>
            <a:off x="1" y="225894"/>
            <a:ext cx="5350041" cy="8442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8097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tabLst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Increases in commercial electric heating are driven primarily by BPS, but are outweighed by larger cooling and ventilation demand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8D906F-499C-7EB7-4E6A-8CEB11217390}"/>
              </a:ext>
            </a:extLst>
          </p:cNvPr>
          <p:cNvSpPr txBox="1"/>
          <p:nvPr/>
        </p:nvSpPr>
        <p:spPr>
          <a:xfrm>
            <a:off x="951607" y="1135183"/>
            <a:ext cx="72407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Commercial HVAC electricity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F35D31-49CC-B72B-B37E-0D0E87537E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464" y="1380234"/>
            <a:ext cx="6780841" cy="269080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C6890FA-1364-3696-9D0A-D45D4B0BFD39}"/>
              </a:ext>
            </a:extLst>
          </p:cNvPr>
          <p:cNvSpPr>
            <a:spLocks noGrp="1"/>
          </p:cNvSpPr>
          <p:nvPr/>
        </p:nvSpPr>
        <p:spPr>
          <a:xfrm>
            <a:off x="423510" y="3986462"/>
            <a:ext cx="7549415" cy="54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576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B3E51"/>
              </a:buClr>
              <a:buSzPts val="216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spcBef>
                <a:spcPts val="0"/>
              </a:spcBef>
              <a:buNone/>
            </a:pPr>
            <a:r>
              <a:rPr lang="en-US" sz="1000" b="1"/>
              <a:t>Notes:</a:t>
            </a:r>
          </a:p>
          <a:p>
            <a:pPr marL="311150" indent="-17145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000"/>
              <a:t>Technology groupings include installations with and without envelope upgrades.</a:t>
            </a:r>
          </a:p>
          <a:p>
            <a:pPr marL="311150" indent="-17145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000"/>
              <a:t>Ventilation is classified based on cooling technology.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7633C7-0E0C-F8E8-4063-01880F5D34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>
          <a:extLst>
            <a:ext uri="{FF2B5EF4-FFF2-40B4-BE49-F238E27FC236}">
              <a16:creationId xmlns:a16="http://schemas.microsoft.com/office/drawing/2014/main" id="{D45BFA82-93C8-1366-A7B0-08DF04191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2133CD2-8188-0C7E-E452-455F15651268}"/>
              </a:ext>
            </a:extLst>
          </p:cNvPr>
          <p:cNvSpPr>
            <a:spLocks noGrp="1"/>
          </p:cNvSpPr>
          <p:nvPr/>
        </p:nvSpPr>
        <p:spPr>
          <a:xfrm>
            <a:off x="423510" y="3986462"/>
            <a:ext cx="7549415" cy="54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576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B3E51"/>
              </a:buClr>
              <a:buSzPts val="216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spcBef>
                <a:spcPts val="0"/>
              </a:spcBef>
              <a:buNone/>
            </a:pPr>
            <a:r>
              <a:rPr lang="en-US" sz="1000" b="1"/>
              <a:t>Notes:</a:t>
            </a:r>
          </a:p>
          <a:p>
            <a:pPr marL="311150" indent="-17145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000"/>
              <a:t>Technology groupings include installations with and without envelope upgrades.</a:t>
            </a:r>
          </a:p>
          <a:p>
            <a:pPr marL="311150" indent="-17145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000"/>
              <a:t>Ventilation is classified based on cooling technology.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8C77A-DE40-5619-1ED2-E3DA5E3184BB}"/>
              </a:ext>
            </a:extLst>
          </p:cNvPr>
          <p:cNvSpPr txBox="1"/>
          <p:nvPr/>
        </p:nvSpPr>
        <p:spPr>
          <a:xfrm>
            <a:off x="2057400" y="1072457"/>
            <a:ext cx="615484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Commercial HVAC electricity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510640-3335-9E74-A8C6-924A3160FA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1380233"/>
            <a:ext cx="5029199" cy="2793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98F6F2-6A75-EB2C-74C7-6CCC160C1DFA}"/>
              </a:ext>
            </a:extLst>
          </p:cNvPr>
          <p:cNvSpPr txBox="1">
            <a:spLocks/>
          </p:cNvSpPr>
          <p:nvPr/>
        </p:nvSpPr>
        <p:spPr>
          <a:xfrm>
            <a:off x="1" y="225894"/>
            <a:ext cx="5350041" cy="8442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8097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tabLst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Increases in commercial electric heating are driven primarily by BPS, but are outweighed by larger cooling and ventilation demand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B78DD-1FDC-F4A0-DFA6-E08BE68350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92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48CF6B-8219-CD9E-8F8D-3E0E38992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3"/>
            <a:ext cx="5427899" cy="713549"/>
          </a:xfrm>
        </p:spPr>
        <p:txBody>
          <a:bodyPr/>
          <a:lstStyle/>
          <a:p>
            <a:r>
              <a:rPr lang="en-US"/>
              <a:t>Increases in commercial electric water heating are driven primarily by BPS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93CCAE-A1A9-3465-2F7C-0638089995FB}"/>
              </a:ext>
            </a:extLst>
          </p:cNvPr>
          <p:cNvSpPr/>
          <p:nvPr/>
        </p:nvSpPr>
        <p:spPr>
          <a:xfrm>
            <a:off x="7410894" y="2143071"/>
            <a:ext cx="1136666" cy="347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AC568-A0A1-260B-FFE9-BD800F03F39D}"/>
              </a:ext>
            </a:extLst>
          </p:cNvPr>
          <p:cNvSpPr txBox="1"/>
          <p:nvPr/>
        </p:nvSpPr>
        <p:spPr>
          <a:xfrm>
            <a:off x="576648" y="1152387"/>
            <a:ext cx="76356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Commercial water heating electricity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238BC-A9E4-3CE4-B6A2-561BB118E9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32" y="1453881"/>
            <a:ext cx="8248136" cy="222801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AF7D8-4898-6F65-1121-BB93653276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8F1F875C-BAB7-BD2F-FD14-6BA822CDF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996E10-0B96-0993-F57E-36E3E76D1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3670"/>
            <a:ext cx="5350041" cy="824892"/>
          </a:xfrm>
        </p:spPr>
        <p:txBody>
          <a:bodyPr/>
          <a:lstStyle/>
          <a:p>
            <a:r>
              <a:rPr lang="en-US"/>
              <a:t>High fuel switching to only the most efficient commercial HPWHs blunts potential demand growth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C13AB0-B0D4-5B51-83A7-5A36AC4CE756}"/>
              </a:ext>
            </a:extLst>
          </p:cNvPr>
          <p:cNvSpPr/>
          <p:nvPr/>
        </p:nvSpPr>
        <p:spPr>
          <a:xfrm>
            <a:off x="7410894" y="2143071"/>
            <a:ext cx="1136666" cy="347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47B1F-A422-CD8B-1A07-E29B43E86F9A}"/>
              </a:ext>
            </a:extLst>
          </p:cNvPr>
          <p:cNvSpPr txBox="1"/>
          <p:nvPr/>
        </p:nvSpPr>
        <p:spPr>
          <a:xfrm>
            <a:off x="576648" y="1152387"/>
            <a:ext cx="76356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Commercial water heating electricity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A5ED36-E802-10E5-E13D-C479363D20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18" y="1462388"/>
            <a:ext cx="7985554" cy="30605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6A1CE-1CE7-9D8E-B061-216100DC2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26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AD36A6-86CE-AEBC-DEA1-9EFC7E3D7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4"/>
            <a:ext cx="5427899" cy="797196"/>
          </a:xfrm>
        </p:spPr>
        <p:txBody>
          <a:bodyPr/>
          <a:lstStyle/>
          <a:p>
            <a:r>
              <a:rPr lang="en-US"/>
              <a:t>Non-thermal commercial end uses: minimal impacts beyond increased electricity from BPS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B3B67-88BA-8338-D2F2-4AD34F2E30AF}"/>
              </a:ext>
            </a:extLst>
          </p:cNvPr>
          <p:cNvSpPr txBox="1"/>
          <p:nvPr/>
        </p:nvSpPr>
        <p:spPr>
          <a:xfrm>
            <a:off x="576648" y="1152387"/>
            <a:ext cx="76356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Commercial electricity for non-thermal end uses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12AF979-58AB-D9D4-55DF-CBAF64C2A68D}"/>
              </a:ext>
            </a:extLst>
          </p:cNvPr>
          <p:cNvSpPr>
            <a:spLocks noGrp="1"/>
          </p:cNvSpPr>
          <p:nvPr/>
        </p:nvSpPr>
        <p:spPr>
          <a:xfrm>
            <a:off x="401025" y="4068058"/>
            <a:ext cx="8183679" cy="4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576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B3E51"/>
              </a:buClr>
              <a:buSzPts val="216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spcBef>
                <a:spcPts val="0"/>
              </a:spcBef>
              <a:buNone/>
            </a:pPr>
            <a:r>
              <a:rPr lang="en-US" sz="1000" b="1"/>
              <a:t>Notes:</a:t>
            </a:r>
          </a:p>
          <a:p>
            <a:pPr marL="311150" indent="-17145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000"/>
              <a:t>”Other” includes miscellaneous electric loads, ‘non-building’ loads (e.g., water pumps), model error, etc.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7BAB60-FB5B-B782-D5F0-7AD6CEDA7DF6}"/>
              </a:ext>
            </a:extLst>
          </p:cNvPr>
          <p:cNvGrpSpPr/>
          <p:nvPr/>
        </p:nvGrpSpPr>
        <p:grpSpPr>
          <a:xfrm>
            <a:off x="7281333" y="1584130"/>
            <a:ext cx="1261534" cy="2183874"/>
            <a:chOff x="7078133" y="457726"/>
            <a:chExt cx="1261534" cy="2183874"/>
          </a:xfrm>
        </p:grpSpPr>
        <p:pic>
          <p:nvPicPr>
            <p:cNvPr id="2" name="Picture 1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61E5E948-4863-7944-6B29-F905AE34A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078133" y="2336800"/>
              <a:ext cx="879555" cy="304800"/>
            </a:xfrm>
            <a:prstGeom prst="rect">
              <a:avLst/>
            </a:prstGeom>
          </p:spPr>
        </p:pic>
        <p:pic>
          <p:nvPicPr>
            <p:cNvPr id="5" name="Picture 4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9211ED90-8F1B-CAA2-A824-F1C2D665C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095067" y="457726"/>
              <a:ext cx="1244600" cy="1887541"/>
            </a:xfrm>
            <a:prstGeom prst="rect">
              <a:avLst/>
            </a:prstGeom>
          </p:spPr>
        </p:pic>
      </p:grpSp>
      <p:pic>
        <p:nvPicPr>
          <p:cNvPr id="9" name="Picture 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CA69B1C6-266C-4220-72B5-A19D2D26FC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29"/>
          <a:stretch>
            <a:fillRect/>
          </a:stretch>
        </p:blipFill>
        <p:spPr>
          <a:xfrm>
            <a:off x="423334" y="1454452"/>
            <a:ext cx="6836833" cy="26050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93C54-C6D7-94C0-305E-0A00DA2856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>
          <a:extLst>
            <a:ext uri="{FF2B5EF4-FFF2-40B4-BE49-F238E27FC236}">
              <a16:creationId xmlns:a16="http://schemas.microsoft.com/office/drawing/2014/main" id="{79B93EF7-100B-C6DE-CFB8-8FACCA91D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50A146-7858-8015-675D-3EA8902CB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4"/>
            <a:ext cx="5427899" cy="797196"/>
          </a:xfrm>
        </p:spPr>
        <p:txBody>
          <a:bodyPr/>
          <a:lstStyle/>
          <a:p>
            <a:r>
              <a:rPr lang="en-US"/>
              <a:t>Non-thermal commercial end uses: negligible difference in efficiency assumptions or annual demand growth across the sensitivity cases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7DFF59-B655-D88E-8101-386C814BE025}"/>
              </a:ext>
            </a:extLst>
          </p:cNvPr>
          <p:cNvSpPr txBox="1"/>
          <p:nvPr/>
        </p:nvSpPr>
        <p:spPr>
          <a:xfrm>
            <a:off x="576648" y="1152387"/>
            <a:ext cx="76356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Commercial electricity for non-thermal end uses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0D48B62-B962-5EC0-564F-D8BD8D99FF0F}"/>
              </a:ext>
            </a:extLst>
          </p:cNvPr>
          <p:cNvSpPr>
            <a:spLocks noGrp="1"/>
          </p:cNvSpPr>
          <p:nvPr/>
        </p:nvSpPr>
        <p:spPr>
          <a:xfrm>
            <a:off x="401025" y="4068058"/>
            <a:ext cx="8183679" cy="4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576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B3E51"/>
              </a:buClr>
              <a:buSzPts val="216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spcBef>
                <a:spcPts val="0"/>
              </a:spcBef>
              <a:buNone/>
            </a:pPr>
            <a:r>
              <a:rPr lang="en-US" sz="1000" b="1"/>
              <a:t>Notes:</a:t>
            </a:r>
          </a:p>
          <a:p>
            <a:pPr marL="311150" indent="-17145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000"/>
              <a:t>”Other” includes miscellaneous electric loads, ‘non-building’ loads (e.g., water pumps), model error, etc.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0F7EF8-189C-A0C9-58EF-CD5558646D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223" y="1462387"/>
            <a:ext cx="7367717" cy="28133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E9AF2-316F-5074-BE1D-EEC5B89BF3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4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>
          <a:extLst>
            <a:ext uri="{FF2B5EF4-FFF2-40B4-BE49-F238E27FC236}">
              <a16:creationId xmlns:a16="http://schemas.microsoft.com/office/drawing/2014/main" id="{376F165C-5EB3-C7C2-AEC0-1364B27A1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>
            <a:extLst>
              <a:ext uri="{FF2B5EF4-FFF2-40B4-BE49-F238E27FC236}">
                <a16:creationId xmlns:a16="http://schemas.microsoft.com/office/drawing/2014/main" id="{CD8F6705-A885-00FF-5FE2-3DD8A18766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2374" y="1354264"/>
            <a:ext cx="4974986" cy="122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Results</a:t>
            </a:r>
            <a:br>
              <a:rPr lang="en-US"/>
            </a:br>
            <a:r>
              <a:rPr lang="en-US" i="1"/>
              <a:t>County and hourly resolution</a:t>
            </a:r>
            <a:endParaRPr i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07D6C2-F906-FF02-47F9-F233EEB246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11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EB471E86-E2E1-15D3-B72A-B2EBF734CE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78000" y="687917"/>
            <a:ext cx="6953249" cy="1883833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8FD66A80-E81B-6DB2-4472-BE9D1430F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4"/>
            <a:ext cx="1761171" cy="2637702"/>
          </a:xfrm>
        </p:spPr>
        <p:txBody>
          <a:bodyPr/>
          <a:lstStyle/>
          <a:p>
            <a:r>
              <a:rPr lang="en-US"/>
              <a:t>Almost all counties see growth in building electricity by 2050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836CC8-EFE4-566F-E0B8-01CEBEAEB21A}"/>
              </a:ext>
            </a:extLst>
          </p:cNvPr>
          <p:cNvSpPr txBox="1"/>
          <p:nvPr/>
        </p:nvSpPr>
        <p:spPr>
          <a:xfrm>
            <a:off x="1886464" y="443933"/>
            <a:ext cx="76356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Change in building annual electricity, 2026-2050</a:t>
            </a:r>
          </a:p>
        </p:txBody>
      </p:sp>
      <p:pic>
        <p:nvPicPr>
          <p:cNvPr id="6" name="Picture 5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6B82BC6-6A73-48C4-CC1C-A00B13CC2D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29"/>
          <a:stretch>
            <a:fillRect/>
          </a:stretch>
        </p:blipFill>
        <p:spPr>
          <a:xfrm>
            <a:off x="1777188" y="2587195"/>
            <a:ext cx="6954063" cy="18833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C482B-6912-9443-F4B2-F1A5D00D5B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572374" y="1346645"/>
            <a:ext cx="48273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Methods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931DD7-9C4E-BB25-74D1-A9709A95AA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>
          <a:extLst>
            <a:ext uri="{FF2B5EF4-FFF2-40B4-BE49-F238E27FC236}">
              <a16:creationId xmlns:a16="http://schemas.microsoft.com/office/drawing/2014/main" id="{03EDBE73-94A7-54EA-52FB-D3E0FAB4E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9351AA65-13A7-0931-85D9-F6F527F309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4236" y="1682639"/>
            <a:ext cx="1804186" cy="16975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4C495F-596C-9F4F-8E46-81C1C022EB15}"/>
              </a:ext>
            </a:extLst>
          </p:cNvPr>
          <p:cNvSpPr txBox="1"/>
          <p:nvPr/>
        </p:nvSpPr>
        <p:spPr>
          <a:xfrm>
            <a:off x="1886464" y="443933"/>
            <a:ext cx="76356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Change in building electricity, 2026-2050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0A5599E-4EDA-4119-3DCE-D7B3F6F8D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Almost all counties see growth in building electricity by 2050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1A7EC5-DDB2-C7C7-E315-FFF800D542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5332" y="1763292"/>
            <a:ext cx="5964432" cy="16169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95EE9F-3E86-6304-3297-C79960BEBB7A}"/>
              </a:ext>
            </a:extLst>
          </p:cNvPr>
          <p:cNvSpPr txBox="1"/>
          <p:nvPr/>
        </p:nvSpPr>
        <p:spPr>
          <a:xfrm>
            <a:off x="576648" y="1152387"/>
            <a:ext cx="76356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Change in building annual electricity, 2026-2050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5A026-DB4E-EF98-1CB0-BA8A9B93FE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39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123518-5F79-F20B-FE73-BC828EE4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3"/>
            <a:ext cx="5427899" cy="797195"/>
          </a:xfrm>
        </p:spPr>
        <p:txBody>
          <a:bodyPr/>
          <a:lstStyle/>
          <a:p>
            <a:r>
              <a:rPr lang="en-US"/>
              <a:t>Efficiency and decreased HDD can reduce residential electric heating by 2050 in some regions even with substantial fuel switching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0E6161-B289-5D51-66F1-837B0EBC91D1}"/>
              </a:ext>
            </a:extLst>
          </p:cNvPr>
          <p:cNvSpPr txBox="1"/>
          <p:nvPr/>
        </p:nvSpPr>
        <p:spPr>
          <a:xfrm>
            <a:off x="576648" y="1102960"/>
            <a:ext cx="76356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Change in residential annual heating and cooling electricity, 2026-2050</a:t>
            </a:r>
          </a:p>
        </p:txBody>
      </p:sp>
      <p:pic>
        <p:nvPicPr>
          <p:cNvPr id="2" name="Picture 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D6C469AB-2913-B812-E2DE-5EB5185D63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97"/>
          <a:stretch>
            <a:fillRect/>
          </a:stretch>
        </p:blipFill>
        <p:spPr>
          <a:xfrm>
            <a:off x="410510" y="1490609"/>
            <a:ext cx="8322979" cy="22568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D77B0B-DD11-EC5A-0DE4-2C4E2FE45F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3D679C21-76C3-A387-BF06-16932B3F5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D6223F-CADC-A2E6-FB63-EA255B22C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3"/>
            <a:ext cx="5427899" cy="797195"/>
          </a:xfrm>
        </p:spPr>
        <p:txBody>
          <a:bodyPr/>
          <a:lstStyle/>
          <a:p>
            <a:r>
              <a:rPr lang="en-US"/>
              <a:t>High fuel switching to min. efficiency or dual fuel HPs without resistance switching drives more heating growth in Southeast/Northwest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990D1-FDE0-F39F-09ED-D7E4CE1BFE52}"/>
              </a:ext>
            </a:extLst>
          </p:cNvPr>
          <p:cNvSpPr txBox="1"/>
          <p:nvPr/>
        </p:nvSpPr>
        <p:spPr>
          <a:xfrm>
            <a:off x="576648" y="1102960"/>
            <a:ext cx="76356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Change in residential annual heating and cooling electricity, 2026-2050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DF5AA2-4A00-872B-661B-BE5AD177C3CF}"/>
              </a:ext>
            </a:extLst>
          </p:cNvPr>
          <p:cNvGrpSpPr/>
          <p:nvPr/>
        </p:nvGrpSpPr>
        <p:grpSpPr>
          <a:xfrm>
            <a:off x="933065" y="1410737"/>
            <a:ext cx="6922765" cy="2879024"/>
            <a:chOff x="410511" y="1490609"/>
            <a:chExt cx="5426741" cy="2256861"/>
          </a:xfrm>
        </p:grpSpPr>
        <p:pic>
          <p:nvPicPr>
            <p:cNvPr id="2" name="Picture 1" descr="A map of the united states&#10;&#10;AI-generated content may be incorrect.">
              <a:extLst>
                <a:ext uri="{FF2B5EF4-FFF2-40B4-BE49-F238E27FC236}">
                  <a16:creationId xmlns:a16="http://schemas.microsoft.com/office/drawing/2014/main" id="{D634FD80-5001-BFA2-1D04-A7AE543DA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"/>
            <a:stretch>
              <a:fillRect/>
            </a:stretch>
          </p:blipFill>
          <p:spPr>
            <a:xfrm>
              <a:off x="410511" y="1490609"/>
              <a:ext cx="1320854" cy="225686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103A56-6174-38F0-666E-AAC12629B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3791" y="1523048"/>
              <a:ext cx="3993461" cy="2224422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A221F-396F-DF3B-06BC-872E056FEA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74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4D1B873-88DA-7A08-6BF3-01026331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3"/>
            <a:ext cx="5427899" cy="797195"/>
          </a:xfrm>
        </p:spPr>
        <p:txBody>
          <a:bodyPr/>
          <a:lstStyle/>
          <a:p>
            <a:r>
              <a:rPr lang="en-US"/>
              <a:t>State and local action drive cooling efficiency and heating fuel switching in commercial buildings, primarily through BPS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F9E11B-46ED-DB65-328F-6DCCFC488F5C}"/>
              </a:ext>
            </a:extLst>
          </p:cNvPr>
          <p:cNvSpPr txBox="1"/>
          <p:nvPr/>
        </p:nvSpPr>
        <p:spPr>
          <a:xfrm>
            <a:off x="576648" y="1102960"/>
            <a:ext cx="76356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Change in commercial annual heating and cooling electricity, 2026-2050</a:t>
            </a:r>
          </a:p>
        </p:txBody>
      </p:sp>
      <p:pic>
        <p:nvPicPr>
          <p:cNvPr id="2" name="Picture 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11B70D5-753A-8ABD-316C-A423D73E95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2125" y="1510832"/>
            <a:ext cx="8159750" cy="222193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EB4F7-C12A-095E-7361-E18A2A8C78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>
          <a:extLst>
            <a:ext uri="{FF2B5EF4-FFF2-40B4-BE49-F238E27FC236}">
              <a16:creationId xmlns:a16="http://schemas.microsoft.com/office/drawing/2014/main" id="{4BABCB9C-D064-4A3A-C667-355A9F5CF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9E5AF96-E8A5-9B1C-846D-D53B0DAB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3"/>
            <a:ext cx="5427899" cy="797195"/>
          </a:xfrm>
        </p:spPr>
        <p:txBody>
          <a:bodyPr/>
          <a:lstStyle/>
          <a:p>
            <a:r>
              <a:rPr lang="en-US"/>
              <a:t>More counties with ~4X growth in commercial heating given code/BPS-driven fuel switching without backup fuel and/or parallel efficiency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179A8-64A4-0FDD-ABB6-C61F60D38379}"/>
              </a:ext>
            </a:extLst>
          </p:cNvPr>
          <p:cNvSpPr txBox="1"/>
          <p:nvPr/>
        </p:nvSpPr>
        <p:spPr>
          <a:xfrm>
            <a:off x="576648" y="1102960"/>
            <a:ext cx="76356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Change in commercial annual heating and cooling electricity, 2026-2050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81E728-9298-1807-764C-872D5B9A6919}"/>
              </a:ext>
            </a:extLst>
          </p:cNvPr>
          <p:cNvGrpSpPr/>
          <p:nvPr/>
        </p:nvGrpSpPr>
        <p:grpSpPr>
          <a:xfrm>
            <a:off x="950918" y="1410737"/>
            <a:ext cx="6887059" cy="2896277"/>
            <a:chOff x="492125" y="1510831"/>
            <a:chExt cx="5283536" cy="2221933"/>
          </a:xfrm>
        </p:grpSpPr>
        <p:pic>
          <p:nvPicPr>
            <p:cNvPr id="2" name="Picture 1" descr="A map of the united states&#10;&#10;AI-generated content may be incorrect.">
              <a:extLst>
                <a:ext uri="{FF2B5EF4-FFF2-40B4-BE49-F238E27FC236}">
                  <a16:creationId xmlns:a16="http://schemas.microsoft.com/office/drawing/2014/main" id="{3A2FB76C-FA12-BCE8-7CC0-53B69D091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92125" y="1510832"/>
              <a:ext cx="1284209" cy="222193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1B43DBC-4697-C2A6-C427-227D25E50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36522" y="1510831"/>
              <a:ext cx="3939139" cy="2221933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39E7C-CAD1-9DAC-6008-EDE9C9C735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3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>
          <a:extLst>
            <a:ext uri="{FF2B5EF4-FFF2-40B4-BE49-F238E27FC236}">
              <a16:creationId xmlns:a16="http://schemas.microsoft.com/office/drawing/2014/main" id="{2BD7283B-43B8-CB1A-52DD-ED1C3D394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BC0547C-5757-E8F3-5166-5F23982B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4"/>
            <a:ext cx="1761171" cy="2637702"/>
          </a:xfrm>
        </p:spPr>
        <p:txBody>
          <a:bodyPr/>
          <a:lstStyle/>
          <a:p>
            <a:r>
              <a:rPr lang="en-US"/>
              <a:t>Buildings peak changes more than total electricity, both increases and decreases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5C670-3036-6AE1-1C1B-99C257AD52AE}"/>
              </a:ext>
            </a:extLst>
          </p:cNvPr>
          <p:cNvSpPr txBox="1"/>
          <p:nvPr/>
        </p:nvSpPr>
        <p:spPr>
          <a:xfrm>
            <a:off x="1886464" y="443933"/>
            <a:ext cx="76356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Change in buildings peak hour electricity, 2026-2050</a:t>
            </a:r>
          </a:p>
        </p:txBody>
      </p:sp>
      <p:pic>
        <p:nvPicPr>
          <p:cNvPr id="2" name="Picture 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3DAF5CCD-1D30-FB87-E43A-38A0E5E224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61172" y="2584859"/>
            <a:ext cx="6330431" cy="1864333"/>
          </a:xfrm>
          <a:prstGeom prst="rect">
            <a:avLst/>
          </a:prstGeom>
        </p:spPr>
      </p:pic>
      <p:pic>
        <p:nvPicPr>
          <p:cNvPr id="3" name="Picture 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A739A35-AE54-1927-1617-ADED9FE43D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86464" y="829559"/>
            <a:ext cx="6212453" cy="17379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92E47-9098-2D34-DCAC-A1A2CA99C3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10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>
          <a:extLst>
            <a:ext uri="{FF2B5EF4-FFF2-40B4-BE49-F238E27FC236}">
              <a16:creationId xmlns:a16="http://schemas.microsoft.com/office/drawing/2014/main" id="{CFF14830-80DE-668A-D7FB-22B5D3E60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53722C-846E-7C36-9680-FBCF1069CF0A}"/>
              </a:ext>
            </a:extLst>
          </p:cNvPr>
          <p:cNvSpPr txBox="1"/>
          <p:nvPr/>
        </p:nvSpPr>
        <p:spPr>
          <a:xfrm>
            <a:off x="1886464" y="443933"/>
            <a:ext cx="76356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Change in buildings peak, 2026-2050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DB7A0B-E8D6-84B5-AA52-17C96549E2D3}"/>
              </a:ext>
            </a:extLst>
          </p:cNvPr>
          <p:cNvGrpSpPr/>
          <p:nvPr/>
        </p:nvGrpSpPr>
        <p:grpSpPr>
          <a:xfrm>
            <a:off x="493205" y="1615518"/>
            <a:ext cx="7962637" cy="1912463"/>
            <a:chOff x="672316" y="1420172"/>
            <a:chExt cx="7799368" cy="1873249"/>
          </a:xfrm>
        </p:grpSpPr>
        <p:pic>
          <p:nvPicPr>
            <p:cNvPr id="3" name="Picture 2" descr="A map of the united states&#10;&#10;AI-generated content may be incorrect.">
              <a:extLst>
                <a:ext uri="{FF2B5EF4-FFF2-40B4-BE49-F238E27FC236}">
                  <a16:creationId xmlns:a16="http://schemas.microsoft.com/office/drawing/2014/main" id="{CB6D4271-E738-3B82-97CD-DA842D8BE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2316" y="1420172"/>
              <a:ext cx="1761172" cy="18732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4C0596-E63D-F949-5894-7C807731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99267" y="1509757"/>
              <a:ext cx="5672417" cy="1783664"/>
            </a:xfrm>
            <a:prstGeom prst="rect">
              <a:avLst/>
            </a:prstGeom>
          </p:spPr>
        </p:pic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232C897B-D38C-B105-9228-3E13FFF96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4"/>
            <a:ext cx="5427899" cy="797194"/>
          </a:xfrm>
        </p:spPr>
        <p:txBody>
          <a:bodyPr/>
          <a:lstStyle/>
          <a:p>
            <a:r>
              <a:rPr lang="en-US"/>
              <a:t>Potential benefits of high switching to dual fuel vs. min. efficiency electric are more evident under the peak metric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1F869-8C13-7DC0-C116-7F868CAA4960}"/>
              </a:ext>
            </a:extLst>
          </p:cNvPr>
          <p:cNvSpPr txBox="1"/>
          <p:nvPr/>
        </p:nvSpPr>
        <p:spPr>
          <a:xfrm>
            <a:off x="576648" y="1102960"/>
            <a:ext cx="763560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Change in buildings peak hour electricity, 2026-2050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BC017-3170-7F01-6F7C-CA1B9512B0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22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>
          <a:extLst>
            <a:ext uri="{FF2B5EF4-FFF2-40B4-BE49-F238E27FC236}">
              <a16:creationId xmlns:a16="http://schemas.microsoft.com/office/drawing/2014/main" id="{5D33D583-7CBC-D185-C97D-37C31A648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400897D-3C1F-9D92-D131-C5D6257C1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3757" y="1319205"/>
            <a:ext cx="7984037" cy="2883865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C48AF9E3-08BC-4079-790E-383D5570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Winter to summer peak ratio: Strong shifts from fuel switching in Northeast, Midwest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DF966-4EE6-1C1E-6154-87C416B2C1A5}"/>
              </a:ext>
            </a:extLst>
          </p:cNvPr>
          <p:cNvSpPr txBox="1"/>
          <p:nvPr/>
        </p:nvSpPr>
        <p:spPr>
          <a:xfrm>
            <a:off x="770467" y="986297"/>
            <a:ext cx="8548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AEO 2025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796C9-D763-CC9B-A63A-3FFCD38A6DC5}"/>
              </a:ext>
            </a:extLst>
          </p:cNvPr>
          <p:cNvSpPr txBox="1"/>
          <p:nvPr/>
        </p:nvSpPr>
        <p:spPr>
          <a:xfrm>
            <a:off x="1990805" y="986297"/>
            <a:ext cx="8548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Reference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DF625A-98DA-B7CE-5194-6790F44FE086}"/>
              </a:ext>
            </a:extLst>
          </p:cNvPr>
          <p:cNvSpPr txBox="1"/>
          <p:nvPr/>
        </p:nvSpPr>
        <p:spPr>
          <a:xfrm>
            <a:off x="3259902" y="919095"/>
            <a:ext cx="9495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Fossil Favorable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31708D-4045-3264-35C0-6AFF93CFF297}"/>
              </a:ext>
            </a:extLst>
          </p:cNvPr>
          <p:cNvSpPr txBox="1"/>
          <p:nvPr/>
        </p:nvSpPr>
        <p:spPr>
          <a:xfrm>
            <a:off x="5851738" y="911372"/>
            <a:ext cx="1126790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/>
              <a:t>Accelerated Innovation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88C6DE3-3A73-FF79-0B13-D604B92ACD5D}"/>
              </a:ext>
            </a:extLst>
          </p:cNvPr>
          <p:cNvSpPr txBox="1"/>
          <p:nvPr/>
        </p:nvSpPr>
        <p:spPr>
          <a:xfrm>
            <a:off x="7153195" y="986296"/>
            <a:ext cx="11267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Breakthrough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7B27A-A46A-AE0D-370E-4ACBDBD24FE2}"/>
              </a:ext>
            </a:extLst>
          </p:cNvPr>
          <p:cNvSpPr txBox="1"/>
          <p:nvPr/>
        </p:nvSpPr>
        <p:spPr>
          <a:xfrm rot="5400000">
            <a:off x="7131309" y="2536754"/>
            <a:ext cx="274604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/>
              <a:t>2026               2030           2040           2050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B8EE32-1E1C-9FDE-F302-C27541C01ADA}"/>
              </a:ext>
            </a:extLst>
          </p:cNvPr>
          <p:cNvSpPr txBox="1"/>
          <p:nvPr/>
        </p:nvSpPr>
        <p:spPr>
          <a:xfrm>
            <a:off x="4449047" y="919095"/>
            <a:ext cx="134807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State and Local 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AA02C-55A7-32B1-EEBA-B780B97F52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 descr="A map of the united states&#10;&#10;AI-generated content may be incorrect.">
            <a:extLst>
              <a:ext uri="{FF2B5EF4-FFF2-40B4-BE49-F238E27FC236}">
                <a16:creationId xmlns:a16="http://schemas.microsoft.com/office/drawing/2014/main" id="{BBCF0E51-5AA8-3710-BCE0-68F16C94F7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06078" y="4168800"/>
            <a:ext cx="3931843" cy="36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07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>
          <a:extLst>
            <a:ext uri="{FF2B5EF4-FFF2-40B4-BE49-F238E27FC236}">
              <a16:creationId xmlns:a16="http://schemas.microsoft.com/office/drawing/2014/main" id="{EE55946B-68DB-8639-D687-273121489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>
            <a:extLst>
              <a:ext uri="{FF2B5EF4-FFF2-40B4-BE49-F238E27FC236}">
                <a16:creationId xmlns:a16="http://schemas.microsoft.com/office/drawing/2014/main" id="{4970678B-F2F6-ED43-4ED1-783676712A91}"/>
              </a:ext>
            </a:extLst>
          </p:cNvPr>
          <p:cNvSpPr txBox="1">
            <a:spLocks/>
          </p:cNvSpPr>
          <p:nvPr/>
        </p:nvSpPr>
        <p:spPr>
          <a:xfrm>
            <a:off x="1" y="225894"/>
            <a:ext cx="5427899" cy="66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8097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tabLst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42645EC-3451-BB00-7EEC-6049384E0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Winter % top 100 load hours: Strong shifts from fuel switching in Northeast, Midwest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40D04-7379-C902-F0E3-400AB0909E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B0E39-7592-914D-29FA-6679FCA3E8E8}"/>
              </a:ext>
            </a:extLst>
          </p:cNvPr>
          <p:cNvSpPr txBox="1"/>
          <p:nvPr/>
        </p:nvSpPr>
        <p:spPr>
          <a:xfrm>
            <a:off x="770467" y="986297"/>
            <a:ext cx="8548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AEO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779AE-2583-A244-2F8B-B365AFA0B14A}"/>
              </a:ext>
            </a:extLst>
          </p:cNvPr>
          <p:cNvSpPr txBox="1"/>
          <p:nvPr/>
        </p:nvSpPr>
        <p:spPr>
          <a:xfrm>
            <a:off x="1990805" y="986297"/>
            <a:ext cx="85484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Reference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7E926-2615-2642-630F-8F1F0A76B364}"/>
              </a:ext>
            </a:extLst>
          </p:cNvPr>
          <p:cNvSpPr txBox="1"/>
          <p:nvPr/>
        </p:nvSpPr>
        <p:spPr>
          <a:xfrm>
            <a:off x="3259902" y="919095"/>
            <a:ext cx="9495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Fossil Favorable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F5D29-1801-9ACA-2EC0-9FE1120B2EEB}"/>
              </a:ext>
            </a:extLst>
          </p:cNvPr>
          <p:cNvSpPr txBox="1"/>
          <p:nvPr/>
        </p:nvSpPr>
        <p:spPr>
          <a:xfrm>
            <a:off x="5851738" y="911372"/>
            <a:ext cx="1126790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/>
              <a:t>Accelerated Innovation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92F5CB-ADA1-9204-05E1-6409ACD3C3A6}"/>
              </a:ext>
            </a:extLst>
          </p:cNvPr>
          <p:cNvSpPr txBox="1"/>
          <p:nvPr/>
        </p:nvSpPr>
        <p:spPr>
          <a:xfrm>
            <a:off x="7153195" y="986296"/>
            <a:ext cx="112679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Breakthrough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51A2EE-4ACF-CB4C-812E-513AD8C5F556}"/>
              </a:ext>
            </a:extLst>
          </p:cNvPr>
          <p:cNvSpPr txBox="1"/>
          <p:nvPr/>
        </p:nvSpPr>
        <p:spPr>
          <a:xfrm rot="5400000">
            <a:off x="7131309" y="2536754"/>
            <a:ext cx="274604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/>
              <a:t>2026               2030           2040           2050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100C8C-9C2B-1B34-9483-90688513AB22}"/>
              </a:ext>
            </a:extLst>
          </p:cNvPr>
          <p:cNvSpPr txBox="1"/>
          <p:nvPr/>
        </p:nvSpPr>
        <p:spPr>
          <a:xfrm>
            <a:off x="4449047" y="919095"/>
            <a:ext cx="134807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State and Local Action</a:t>
            </a:r>
          </a:p>
        </p:txBody>
      </p:sp>
      <p:pic>
        <p:nvPicPr>
          <p:cNvPr id="19" name="Picture 1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3D5E750-6542-3011-9F24-6309C9D082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3757" y="1281062"/>
            <a:ext cx="7959443" cy="2838864"/>
          </a:xfrm>
          <a:prstGeom prst="rect">
            <a:avLst/>
          </a:prstGeom>
        </p:spPr>
      </p:pic>
      <p:pic>
        <p:nvPicPr>
          <p:cNvPr id="20" name="Picture 19" descr="A map of the united states&#10;&#10;AI-generated content may be incorrect.">
            <a:extLst>
              <a:ext uri="{FF2B5EF4-FFF2-40B4-BE49-F238E27FC236}">
                <a16:creationId xmlns:a16="http://schemas.microsoft.com/office/drawing/2014/main" id="{ACA1C90A-1464-955C-966F-E5B5240CFB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94075" y="4089699"/>
            <a:ext cx="3955849" cy="45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01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>
          <a:extLst>
            <a:ext uri="{FF2B5EF4-FFF2-40B4-BE49-F238E27FC236}">
              <a16:creationId xmlns:a16="http://schemas.microsoft.com/office/drawing/2014/main" id="{52994B67-079D-1148-7066-89FCF02DD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F486F4B-2FC8-023E-B0C3-FE1902B1C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Winter to summer peak ratio: Dual-fuel avoids much of the shift towards winter-peaking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5F1DC-976B-E20B-A167-1874EECB623A}"/>
              </a:ext>
            </a:extLst>
          </p:cNvPr>
          <p:cNvSpPr txBox="1"/>
          <p:nvPr/>
        </p:nvSpPr>
        <p:spPr>
          <a:xfrm rot="5400000">
            <a:off x="7128357" y="1430909"/>
            <a:ext cx="4840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dirty="0"/>
              <a:t>2026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51C7B-A791-185A-09AB-86BCC561F90C}"/>
              </a:ext>
            </a:extLst>
          </p:cNvPr>
          <p:cNvSpPr txBox="1"/>
          <p:nvPr/>
        </p:nvSpPr>
        <p:spPr>
          <a:xfrm rot="5400000">
            <a:off x="7128356" y="2161139"/>
            <a:ext cx="48401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2030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9AB696-79FB-5471-532C-4D7810355E7B}"/>
              </a:ext>
            </a:extLst>
          </p:cNvPr>
          <p:cNvSpPr txBox="1"/>
          <p:nvPr/>
        </p:nvSpPr>
        <p:spPr>
          <a:xfrm rot="5400000">
            <a:off x="7128356" y="2907063"/>
            <a:ext cx="48401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2040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25F68D-8FD4-1E6A-C446-0B03600F6C8A}"/>
              </a:ext>
            </a:extLst>
          </p:cNvPr>
          <p:cNvSpPr txBox="1"/>
          <p:nvPr/>
        </p:nvSpPr>
        <p:spPr>
          <a:xfrm rot="5400000">
            <a:off x="7128356" y="3637293"/>
            <a:ext cx="48401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2050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40BF7B-B2F7-59F8-3B70-3A5043DF6FA5}"/>
              </a:ext>
            </a:extLst>
          </p:cNvPr>
          <p:cNvGrpSpPr/>
          <p:nvPr/>
        </p:nvGrpSpPr>
        <p:grpSpPr>
          <a:xfrm>
            <a:off x="1736672" y="887354"/>
            <a:ext cx="5289535" cy="430222"/>
            <a:chOff x="462788" y="1259257"/>
            <a:chExt cx="5289535" cy="43022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17FE97-D053-ECF6-B5FD-A24AAB385B17}"/>
                </a:ext>
              </a:extLst>
            </p:cNvPr>
            <p:cNvSpPr txBox="1"/>
            <p:nvPr/>
          </p:nvSpPr>
          <p:spPr>
            <a:xfrm>
              <a:off x="462788" y="1289369"/>
              <a:ext cx="94988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AEO 2025</a:t>
              </a:r>
            </a:p>
            <a:p>
              <a:pPr algn="ctr"/>
              <a:endParaRPr lang="en-US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54EF70-FD02-A6D8-1592-E1DD23DF9951}"/>
                </a:ext>
              </a:extLst>
            </p:cNvPr>
            <p:cNvSpPr txBox="1"/>
            <p:nvPr/>
          </p:nvSpPr>
          <p:spPr>
            <a:xfrm>
              <a:off x="1503919" y="1285345"/>
              <a:ext cx="167281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Dual Switch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49FDDD-188B-23A8-90E1-FBAF1F638055}"/>
                </a:ext>
              </a:extLst>
            </p:cNvPr>
            <p:cNvSpPr txBox="1"/>
            <p:nvPr/>
          </p:nvSpPr>
          <p:spPr>
            <a:xfrm>
              <a:off x="3300620" y="1285344"/>
              <a:ext cx="85694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/>
                <a:t>High Switch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AF4166-5B13-DBDB-10E5-3132AAD75D3A}"/>
                </a:ext>
              </a:extLst>
            </p:cNvPr>
            <p:cNvSpPr txBox="1"/>
            <p:nvPr/>
          </p:nvSpPr>
          <p:spPr>
            <a:xfrm>
              <a:off x="4627004" y="1259257"/>
              <a:ext cx="112531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Min. Switch</a:t>
              </a:r>
            </a:p>
          </p:txBody>
        </p:sp>
      </p:grpSp>
      <p:pic>
        <p:nvPicPr>
          <p:cNvPr id="2" name="Picture 1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DF8C5F3-3E23-AE35-6B99-7CF2347260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20207" y="1168222"/>
            <a:ext cx="5807933" cy="3004814"/>
          </a:xfrm>
          <a:prstGeom prst="rect">
            <a:avLst/>
          </a:prstGeom>
        </p:spPr>
      </p:pic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D0D64FB-3782-7DCF-85F4-3F2F4F39A7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06078" y="4168800"/>
            <a:ext cx="3931843" cy="3675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833D1-92DF-3283-890E-2D09E86117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8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3FFA0E-8D73-FF18-1053-92FA8B3BC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analysis workflow links together scenario projections with granular load profiles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D824EF-EEF7-D501-63E8-70693456E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779" y="1018762"/>
            <a:ext cx="6060441" cy="34837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4C548A-32BC-FC4B-2B5F-E8571BCB40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192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>
          <a:extLst>
            <a:ext uri="{FF2B5EF4-FFF2-40B4-BE49-F238E27FC236}">
              <a16:creationId xmlns:a16="http://schemas.microsoft.com/office/drawing/2014/main" id="{362684C2-3DA9-5DFA-61D9-815EF8268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30306342-3371-DD4F-C605-A36439B3D7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94075" y="4089699"/>
            <a:ext cx="3955849" cy="458055"/>
          </a:xfrm>
          <a:prstGeom prst="rect">
            <a:avLst/>
          </a:prstGeom>
        </p:spPr>
      </p:pic>
      <p:sp>
        <p:nvSpPr>
          <p:cNvPr id="4" name="Title 10">
            <a:extLst>
              <a:ext uri="{FF2B5EF4-FFF2-40B4-BE49-F238E27FC236}">
                <a16:creationId xmlns:a16="http://schemas.microsoft.com/office/drawing/2014/main" id="{A98B629C-EE95-99F2-65C4-BC49B089AF4D}"/>
              </a:ext>
            </a:extLst>
          </p:cNvPr>
          <p:cNvSpPr txBox="1">
            <a:spLocks/>
          </p:cNvSpPr>
          <p:nvPr/>
        </p:nvSpPr>
        <p:spPr>
          <a:xfrm>
            <a:off x="1" y="225894"/>
            <a:ext cx="5427899" cy="66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8097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tabLst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E61079B-BAB7-4F9C-8786-DCC0A3D8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Winter % top 100 load hours: Dual-fuel avoids much of the shift towards winter-peaking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C281F-EEA6-4DFD-34A6-335ADAE540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323AE8-DB54-E028-C923-E7C2B53180A0}"/>
              </a:ext>
            </a:extLst>
          </p:cNvPr>
          <p:cNvSpPr txBox="1"/>
          <p:nvPr/>
        </p:nvSpPr>
        <p:spPr>
          <a:xfrm rot="5400000">
            <a:off x="7128357" y="1430909"/>
            <a:ext cx="484011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dirty="0"/>
              <a:t>2026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C23095-768E-5A49-A936-C53C1F285E77}"/>
              </a:ext>
            </a:extLst>
          </p:cNvPr>
          <p:cNvSpPr txBox="1"/>
          <p:nvPr/>
        </p:nvSpPr>
        <p:spPr>
          <a:xfrm rot="5400000">
            <a:off x="7128356" y="2161139"/>
            <a:ext cx="48401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2030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D77D43-314D-C917-6D89-F22526284F2B}"/>
              </a:ext>
            </a:extLst>
          </p:cNvPr>
          <p:cNvSpPr txBox="1"/>
          <p:nvPr/>
        </p:nvSpPr>
        <p:spPr>
          <a:xfrm rot="5400000">
            <a:off x="7128356" y="2907063"/>
            <a:ext cx="48401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2040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B6DCB6-1C96-8C6E-9D9B-AE98AE2297A1}"/>
              </a:ext>
            </a:extLst>
          </p:cNvPr>
          <p:cNvSpPr txBox="1"/>
          <p:nvPr/>
        </p:nvSpPr>
        <p:spPr>
          <a:xfrm rot="5400000">
            <a:off x="7128356" y="3637293"/>
            <a:ext cx="48401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2050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E57E0-5478-7D3A-5C21-96130A9339D1}"/>
              </a:ext>
            </a:extLst>
          </p:cNvPr>
          <p:cNvSpPr txBox="1"/>
          <p:nvPr/>
        </p:nvSpPr>
        <p:spPr>
          <a:xfrm>
            <a:off x="1736672" y="917466"/>
            <a:ext cx="94988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AEO 2025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3BED1B-D65C-77A9-6FBC-989DDCB1A7C7}"/>
              </a:ext>
            </a:extLst>
          </p:cNvPr>
          <p:cNvSpPr txBox="1"/>
          <p:nvPr/>
        </p:nvSpPr>
        <p:spPr>
          <a:xfrm>
            <a:off x="2777803" y="913442"/>
            <a:ext cx="167281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Dual Switch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0704AD-73BB-6E28-59AD-BCA373148D77}"/>
              </a:ext>
            </a:extLst>
          </p:cNvPr>
          <p:cNvSpPr txBox="1"/>
          <p:nvPr/>
        </p:nvSpPr>
        <p:spPr>
          <a:xfrm>
            <a:off x="4574504" y="913441"/>
            <a:ext cx="85694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High Switch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C0FDB-5867-99E2-8443-7E6FE201D3AD}"/>
              </a:ext>
            </a:extLst>
          </p:cNvPr>
          <p:cNvSpPr txBox="1"/>
          <p:nvPr/>
        </p:nvSpPr>
        <p:spPr>
          <a:xfrm>
            <a:off x="5900888" y="887354"/>
            <a:ext cx="112531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Min. Switch</a:t>
            </a:r>
          </a:p>
        </p:txBody>
      </p:sp>
      <p:pic>
        <p:nvPicPr>
          <p:cNvPr id="18" name="Picture 17" descr="A map of the united states&#10;&#10;AI-generated content may be incorrect.">
            <a:extLst>
              <a:ext uri="{FF2B5EF4-FFF2-40B4-BE49-F238E27FC236}">
                <a16:creationId xmlns:a16="http://schemas.microsoft.com/office/drawing/2014/main" id="{BC5FB9AA-25E7-CD4F-EB4E-089848D27C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8975" y="1194309"/>
            <a:ext cx="5508586" cy="296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536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3693F8-3F21-9EB4-4E3A-C4C60BD76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4"/>
            <a:ext cx="5084693" cy="856581"/>
          </a:xfrm>
        </p:spPr>
        <p:txBody>
          <a:bodyPr/>
          <a:lstStyle/>
          <a:p>
            <a:r>
              <a:rPr lang="en-US"/>
              <a:t>Scenarios with more fuel switching see a wider spread in seasonal peak ratios by 2050, which also grow larger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C782BEF-E7D8-804F-A67A-1249770DC7DA}"/>
              </a:ext>
            </a:extLst>
          </p:cNvPr>
          <p:cNvSpPr>
            <a:spLocks noGrp="1"/>
          </p:cNvSpPr>
          <p:nvPr/>
        </p:nvSpPr>
        <p:spPr>
          <a:xfrm>
            <a:off x="9318404" y="722312"/>
            <a:ext cx="2283622" cy="227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576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B3E51"/>
              </a:buClr>
              <a:buSzPts val="216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25450" indent="-285750">
              <a:spcBef>
                <a:spcPts val="300"/>
              </a:spcBef>
            </a:pPr>
            <a:r>
              <a:rPr lang="en-US"/>
              <a:t>In 2026, most counties have similar summer and winter buildings peaks.</a:t>
            </a:r>
          </a:p>
          <a:p>
            <a:pPr marL="425450" indent="-285750">
              <a:spcBef>
                <a:spcPts val="300"/>
              </a:spcBef>
            </a:pPr>
            <a:r>
              <a:rPr lang="en-US"/>
              <a:t>In 2050 in the AEO case, more counties have a summer buildings peak, and the peak is relatively higher.</a:t>
            </a:r>
          </a:p>
          <a:p>
            <a:pPr marL="425450" indent="-285750">
              <a:spcBef>
                <a:spcPts val="300"/>
              </a:spcBef>
            </a:pPr>
            <a:r>
              <a:rPr lang="en-US"/>
              <a:t>In the Breakthrough case, the ratios of the peaks tend to grow larger over time.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23B24C-A0CC-A602-2A00-716CA670A627}"/>
              </a:ext>
            </a:extLst>
          </p:cNvPr>
          <p:cNvSpPr txBox="1"/>
          <p:nvPr/>
        </p:nvSpPr>
        <p:spPr>
          <a:xfrm>
            <a:off x="1542483" y="1102960"/>
            <a:ext cx="666976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Winter to summer peak ratio, distribution across counties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C7146-E55B-BC1C-FE12-20258B37F8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70149" y="1431222"/>
            <a:ext cx="6019800" cy="28691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96CBD2-F703-A376-5A62-FBB7656C91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>
          <a:extLst>
            <a:ext uri="{FF2B5EF4-FFF2-40B4-BE49-F238E27FC236}">
              <a16:creationId xmlns:a16="http://schemas.microsoft.com/office/drawing/2014/main" id="{B1D35574-46B4-FE19-8A6A-32BDF9775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>
            <a:extLst>
              <a:ext uri="{FF2B5EF4-FFF2-40B4-BE49-F238E27FC236}">
                <a16:creationId xmlns:a16="http://schemas.microsoft.com/office/drawing/2014/main" id="{A3325EA6-DC2D-0676-733F-3C34499E56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2374" y="1354264"/>
            <a:ext cx="4974986" cy="122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Results</a:t>
            </a:r>
            <a:br>
              <a:rPr lang="en-US"/>
            </a:br>
            <a:r>
              <a:rPr lang="en-US" i="1"/>
              <a:t>Annual</a:t>
            </a:r>
            <a:r>
              <a:rPr lang="en-US"/>
              <a:t> </a:t>
            </a:r>
            <a:r>
              <a:rPr lang="en-US" i="1"/>
              <a:t>energy costs</a:t>
            </a:r>
            <a:endParaRPr i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93DCF9-F004-E0A8-63C7-8E280451FC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56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>
          <a:extLst>
            <a:ext uri="{FF2B5EF4-FFF2-40B4-BE49-F238E27FC236}">
              <a16:creationId xmlns:a16="http://schemas.microsoft.com/office/drawing/2014/main" id="{73983801-7147-3AA7-AB3D-3C1461CD2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E3A5DA-F4A5-86A2-9357-DF80AEDC1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4"/>
            <a:ext cx="5427899" cy="797196"/>
          </a:xfrm>
        </p:spPr>
        <p:txBody>
          <a:bodyPr/>
          <a:lstStyle/>
          <a:p>
            <a:r>
              <a:rPr lang="en-US"/>
              <a:t>Annual energy costs generally grow – driven by electricity cost increases – but scenarios with greater efficiency see slower growth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79B364-9BA5-7882-453F-0C62989044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8708" y="1098605"/>
            <a:ext cx="6613284" cy="3052285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54503E1-EE50-C001-ED28-2424859A79E3}"/>
              </a:ext>
            </a:extLst>
          </p:cNvPr>
          <p:cNvSpPr>
            <a:spLocks noGrp="1"/>
          </p:cNvSpPr>
          <p:nvPr/>
        </p:nvSpPr>
        <p:spPr>
          <a:xfrm>
            <a:off x="443060" y="4076665"/>
            <a:ext cx="8164130" cy="4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576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B3E51"/>
              </a:buClr>
              <a:buSzPts val="216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938" indent="0">
              <a:spcBef>
                <a:spcPts val="0"/>
              </a:spcBef>
              <a:buSzPct val="100000"/>
              <a:buNone/>
            </a:pPr>
            <a:r>
              <a:rPr lang="en-US" sz="1000" b="1"/>
              <a:t>Note</a:t>
            </a:r>
            <a:r>
              <a:rPr lang="en-US" sz="1000"/>
              <a:t>: Fossil fuel/electricity prices are lower/higher than the AEO Reference Case in “Fossil-Favorable” and higher/lower in ”State Action,” ”Accelerated,” and “Breakthrough” cases. All other cases use AEO Reference Case fuel prices.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6336D-D754-447C-9B25-9007A942D7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31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>
          <a:extLst>
            <a:ext uri="{FF2B5EF4-FFF2-40B4-BE49-F238E27FC236}">
              <a16:creationId xmlns:a16="http://schemas.microsoft.com/office/drawing/2014/main" id="{B7324983-BFEE-E740-E625-DF6AA9773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F3AB47-D3A5-6180-E007-D4EDD1F0B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25893"/>
            <a:ext cx="2419003" cy="2691873"/>
          </a:xfrm>
        </p:spPr>
        <p:txBody>
          <a:bodyPr/>
          <a:lstStyle/>
          <a:p>
            <a:r>
              <a:rPr lang="en-US"/>
              <a:t>Growth in electricity costs accelerates with fuel switching to less efficient equipment and is persistent across commercial scenarios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9DA32-17AC-6E81-E875-5D8FDE926E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7937" y="416256"/>
            <a:ext cx="5963123" cy="366040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179A816-F4D0-681E-A5B3-991ACCB14AF6}"/>
              </a:ext>
            </a:extLst>
          </p:cNvPr>
          <p:cNvSpPr>
            <a:spLocks noGrp="1"/>
          </p:cNvSpPr>
          <p:nvPr/>
        </p:nvSpPr>
        <p:spPr>
          <a:xfrm>
            <a:off x="443060" y="4076665"/>
            <a:ext cx="8164130" cy="4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576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B3E51"/>
              </a:buClr>
              <a:buSzPts val="216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Char char="–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938" indent="0">
              <a:spcBef>
                <a:spcPts val="0"/>
              </a:spcBef>
              <a:buSzPct val="100000"/>
              <a:buNone/>
            </a:pPr>
            <a:r>
              <a:rPr lang="en-US" sz="1000" b="1"/>
              <a:t>Note</a:t>
            </a:r>
            <a:r>
              <a:rPr lang="en-US" sz="1000"/>
              <a:t>: Fossil fuel/electricity prices are lower/higher than the AEO Reference Case in “Fossil-Favorable” and higher/lower in ”State Action,” ”Accelerated,” and “Breakthrough” cases. All other cases use AEO Reference Case fuel prices.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A1FEED-E815-EC0C-D392-5C6688C28F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94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>
            <a:spLocks noGrp="1"/>
          </p:cNvSpPr>
          <p:nvPr>
            <p:ph type="title"/>
          </p:nvPr>
        </p:nvSpPr>
        <p:spPr>
          <a:xfrm>
            <a:off x="572375" y="1346650"/>
            <a:ext cx="38586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Discussion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3C4BD8-40DC-5F0C-CD8D-35515D0B87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6B321-169B-4437-5F40-6C9E8EA74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E5936-D7E2-6936-ED30-0784C909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 from the v1.0.0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2164E-EEBF-CC11-580F-B155A9CE4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20" y="1087438"/>
            <a:ext cx="7771457" cy="3403282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/>
              <a:t>Significant overall and non-electric annual energy reduction potential with endogenous technology adoption that includes representation of state and local adoption drivers.</a:t>
            </a:r>
          </a:p>
          <a:p>
            <a:pPr lvl="1">
              <a:spcBef>
                <a:spcPts val="600"/>
              </a:spcBef>
              <a:buSzPts val="2160"/>
            </a:pPr>
            <a:r>
              <a:rPr lang="en-US"/>
              <a:t>More overall reduction in residential, but comparable levels of non-electric reduction across building types.</a:t>
            </a:r>
          </a:p>
          <a:p>
            <a:pPr>
              <a:spcBef>
                <a:spcPts val="600"/>
              </a:spcBef>
            </a:pPr>
            <a:r>
              <a:rPr lang="en-US"/>
              <a:t>State and local incentives, state-level appliance emissions regulations, and new building codes that restrict/disincentivize fuel use are the main drivers of fuel switching and energy efficiency improvements in residential buildings.</a:t>
            </a:r>
          </a:p>
          <a:p>
            <a:pPr>
              <a:spcBef>
                <a:spcPts val="600"/>
              </a:spcBef>
            </a:pPr>
            <a:r>
              <a:rPr lang="en-US"/>
              <a:t>BPS and codes are the main drivers of change in commercial electricity consumption.</a:t>
            </a:r>
          </a:p>
          <a:p>
            <a:pPr>
              <a:spcBef>
                <a:spcPts val="600"/>
              </a:spcBef>
            </a:pPr>
            <a:r>
              <a:rPr lang="en-US"/>
              <a:t>With high levels of efficiency and fuel switching, counties with winter-peaking building demand expand from the Northwest/Southeast to the Northeast, Midwest, and Appalachia.</a:t>
            </a:r>
          </a:p>
          <a:p>
            <a:pPr>
              <a:spcBef>
                <a:spcPts val="600"/>
              </a:spcBef>
            </a:pPr>
            <a:r>
              <a:rPr lang="en-US"/>
              <a:t>While annual energy costs grow across scenarios, high efficiency penetration delivers deep cost savings (relative to AEO) that significantly slows or even reverses growth in energy costs over time; cost savings vary by state given differences in rates/policies.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2C0E3-BB6C-9E55-6198-8C08879282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36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800C6-6476-65AD-249F-9AF234FE2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3B85B-7EAA-088B-D4CB-7C290DB8C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limitations in the v1.0.0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D3B28-945F-A8CD-DECD-E0579AFE1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/>
              <a:t>Coarse base-year calibration to historical state-level, monthly electricity use data.</a:t>
            </a:r>
          </a:p>
          <a:p>
            <a:pPr>
              <a:spcBef>
                <a:spcPts val="600"/>
              </a:spcBef>
            </a:pPr>
            <a:r>
              <a:rPr lang="en-US"/>
              <a:t>Important assumptions from AEO (e.g. changes in HDD/CDD, building construction and demolition) are made at the census division level and do not vary by state or county.</a:t>
            </a:r>
          </a:p>
          <a:p>
            <a:pPr>
              <a:spcBef>
                <a:spcPts val="600"/>
              </a:spcBef>
            </a:pPr>
            <a:r>
              <a:rPr lang="en-US"/>
              <a:t>While some enacted policies that could drive technology adoption (in particular, fuel switching) are represented at the city-level, possible future policies are generally represented as having a broader, state-level application.</a:t>
            </a:r>
          </a:p>
          <a:p>
            <a:pPr>
              <a:spcBef>
                <a:spcPts val="600"/>
              </a:spcBef>
            </a:pPr>
            <a:r>
              <a:rPr lang="en-US"/>
              <a:t>A single weather year for hourly load shapes (2018) is applied through all years of projected annual energy consumption.</a:t>
            </a:r>
          </a:p>
          <a:p>
            <a:pPr>
              <a:spcBef>
                <a:spcPts val="600"/>
              </a:spcBef>
            </a:pPr>
            <a:r>
              <a:rPr lang="en-US"/>
              <a:t>The commercial gap shape, which applies to approximately 40% of commercial electricity, is the same for every end use and projection year.</a:t>
            </a:r>
          </a:p>
          <a:p>
            <a:pPr>
              <a:spcBef>
                <a:spcPts val="600"/>
              </a:spcBef>
            </a:pPr>
            <a:r>
              <a:rPr lang="en-US"/>
              <a:t>The analysis only covers the contiguous US.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FB09F-B176-EA67-5706-96F086B885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16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E2690-6CB8-13CF-168E-FB848745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14AB3-E4AA-DC05-6238-DA4998D3B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the BSS dataset could go from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2B941-3D2A-ED30-B798-C555E0A28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50" y="1087437"/>
            <a:ext cx="7782154" cy="3333733"/>
          </a:xfrm>
        </p:spPr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Regionally-focused refinement and application of the BSS data, including: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Further calibration of BSS baselines with more resolute/comprehensive data sets within example grid regions, including metered end-use data. Such data can help us understand </a:t>
            </a:r>
            <a:r>
              <a:rPr lang="en-US" i="1" dirty="0"/>
              <a:t>why</a:t>
            </a:r>
            <a:r>
              <a:rPr lang="en-US" dirty="0"/>
              <a:t> so much calibration is needed.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Pilot collaborations with utility planners, analysts and/or public advocates, state/local program managers, and others to leverage BSS load data and scenario modeling framework to inform grid planning exercises.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Deeper investigation of avoided power system costs – particularly distribution</a:t>
            </a:r>
          </a:p>
          <a:p>
            <a:pPr>
              <a:spcBef>
                <a:spcPts val="300"/>
              </a:spcBef>
            </a:pPr>
            <a:r>
              <a:rPr lang="en-US" dirty="0"/>
              <a:t>County/hourly load shapes from BSS could replace existing demand-side load shape projections used in the </a:t>
            </a:r>
            <a:r>
              <a:rPr lang="en-US" dirty="0">
                <a:hlinkClick r:id="rId2"/>
              </a:rPr>
              <a:t>Electricity Standard Scenarios</a:t>
            </a:r>
            <a:r>
              <a:rPr lang="en-US" dirty="0"/>
              <a:t>; BSS DF potential shapes could also be dispatched as part of this power sector modeling work.</a:t>
            </a:r>
          </a:p>
          <a:p>
            <a:pPr>
              <a:spcBef>
                <a:spcPts val="300"/>
              </a:spcBef>
            </a:pPr>
            <a:r>
              <a:rPr lang="en-US" dirty="0"/>
              <a:t>Incorporate alternate forecasts of data center load growth (included in commercial ‘other’ building loads currently), extend investigation of geothermal technologies.</a:t>
            </a:r>
          </a:p>
          <a:p>
            <a:pPr>
              <a:spcBef>
                <a:spcPts val="300"/>
              </a:spcBef>
            </a:pPr>
            <a:r>
              <a:rPr lang="en-US" dirty="0"/>
              <a:t>Regular updates to: measure cost and performance (w/ automated BTB integration); underlying AEO forecast; Res/</a:t>
            </a:r>
            <a:r>
              <a:rPr lang="en-US" dirty="0" err="1"/>
              <a:t>ComStock</a:t>
            </a:r>
            <a:r>
              <a:rPr lang="en-US" dirty="0"/>
              <a:t> load shapes; scenarios/adoption drivers.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FE6C8-C820-90D6-364B-0EBEDDD7AC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160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0"/>
          <p:cNvSpPr txBox="1">
            <a:spLocks noGrp="1"/>
          </p:cNvSpPr>
          <p:nvPr>
            <p:ph type="title"/>
          </p:nvPr>
        </p:nvSpPr>
        <p:spPr>
          <a:xfrm>
            <a:off x="572374" y="1346645"/>
            <a:ext cx="4827300" cy="9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815A49-747E-76FA-6574-ED24D5F37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24"/>
          <p:cNvGraphicFramePr/>
          <p:nvPr>
            <p:extLst>
              <p:ext uri="{D42A27DB-BD31-4B8C-83A1-F6EECF244321}">
                <p14:modId xmlns:p14="http://schemas.microsoft.com/office/powerpoint/2010/main" val="382597147"/>
              </p:ext>
            </p:extLst>
          </p:nvPr>
        </p:nvGraphicFramePr>
        <p:xfrm>
          <a:off x="673138" y="1069592"/>
          <a:ext cx="7797724" cy="3259631"/>
        </p:xfrm>
        <a:graphic>
          <a:graphicData uri="http://schemas.openxmlformats.org/drawingml/2006/table">
            <a:tbl>
              <a:tblPr firstRow="1" bandRow="1">
                <a:noFill/>
                <a:tableStyleId>{21FA3B73-E14C-452E-9262-35032D080136}</a:tableStyleId>
              </a:tblPr>
              <a:tblGrid>
                <a:gridCol w="2160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0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29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Modeling Feature</a:t>
                      </a:r>
                      <a:endParaRPr sz="12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Represented</a:t>
                      </a:r>
                      <a:endParaRPr sz="11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 Represented</a:t>
                      </a:r>
                      <a:endParaRPr sz="11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20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Geographic coverage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- Contiguous US (48 states + DC)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- AK, HI, territories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Weather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- 2018 AMY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 County-level weather files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- Changes in load shape based on weather year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Climate change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000" u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 HDD/CDD projections from </a:t>
                      </a:r>
                      <a:r>
                        <a:rPr lang="en-US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the National Energy Modeling System (</a:t>
                      </a:r>
                      <a:r>
                        <a:rPr lang="en-US" sz="1000" b="0" i="0" u="none" strike="noStrike" noProof="0">
                          <a:solidFill>
                            <a:srgbClr val="000000"/>
                          </a:solidFill>
                          <a:latin typeface="Arial"/>
                          <a:sym typeface="Arial"/>
                        </a:rPr>
                        <a:t>NEMS</a:t>
                      </a:r>
                      <a:r>
                        <a:rPr lang="en-US" sz="10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)/AEO </a:t>
                      </a:r>
                      <a:r>
                        <a:rPr lang="en-US" sz="1000" u="none">
                          <a:latin typeface="Arial"/>
                          <a:cs typeface="Arial"/>
                        </a:rPr>
                        <a:t>at</a:t>
                      </a:r>
                      <a:r>
                        <a:rPr lang="en-US" sz="1000" u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census-division level</a:t>
                      </a:r>
                      <a:endParaRPr lang="en-US"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- Differences within a census division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9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Building types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- Building types covered in </a:t>
                      </a:r>
                      <a:r>
                        <a:rPr lang="en-US" sz="1000">
                          <a:latin typeface="Arial"/>
                          <a:ea typeface="Arial"/>
                          <a:cs typeface="Arial"/>
                        </a:rPr>
                        <a:t>NEMS/AEO</a:t>
                      </a:r>
                      <a:endParaRPr lang="en-US"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- Standalone data centers</a:t>
                      </a: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9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Building stock growth, population change and migration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- NEMS/AEO projections at census-division level</a:t>
                      </a: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- Differences within a census division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9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End uses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- HVAC, lighting, water heating, refrigeration, appliances, plug loads, miscellaneous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- EVs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- Storage and distributed solar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70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Energy carriers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- Electricity (hourly, county)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- Natural gas, fuel oil, biofuels (annual, state); aggregated in reporting as “Non-electric”</a:t>
                      </a: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endParaRPr sz="10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70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Technology adoption rates</a:t>
                      </a: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Affected by installed cost (inclusive of federal and state/utility incentives), operating cost, market availability, and state/local drivers like codes/standards (see Appendix)</a:t>
                      </a:r>
                      <a:endParaRPr sz="100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Differences within a state</a:t>
                      </a:r>
                    </a:p>
                  </a:txBody>
                  <a:tcPr marL="68600" marR="68600" marT="34300" marB="3430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9EAE5BF-3EA6-E571-2790-3B8AC35190F4}"/>
              </a:ext>
            </a:extLst>
          </p:cNvPr>
          <p:cNvSpPr txBox="1">
            <a:spLocks/>
          </p:cNvSpPr>
          <p:nvPr/>
        </p:nvSpPr>
        <p:spPr>
          <a:xfrm>
            <a:off x="1" y="225894"/>
            <a:ext cx="5427899" cy="66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8097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tabLst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Modeling outputs range from national- to county-level and annual to hourly resolution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FE59C-7D20-3FE3-D665-842E28D35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37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>
          <a:extLst>
            <a:ext uri="{FF2B5EF4-FFF2-40B4-BE49-F238E27FC236}">
              <a16:creationId xmlns:a16="http://schemas.microsoft.com/office/drawing/2014/main" id="{425CF2EE-E67F-A730-79BE-426CA5F69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>
            <a:extLst>
              <a:ext uri="{FF2B5EF4-FFF2-40B4-BE49-F238E27FC236}">
                <a16:creationId xmlns:a16="http://schemas.microsoft.com/office/drawing/2014/main" id="{4D461BFB-AE0D-A9F6-972B-5B2E8AF08A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088" y="1346200"/>
            <a:ext cx="4826000" cy="90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Baseline calibration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56963F-2798-9C84-C648-75739B469D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899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2B3EEE8C-C819-F6F5-7C58-415254EE5B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01"/>
          <a:stretch>
            <a:fillRect/>
          </a:stretch>
        </p:blipFill>
        <p:spPr>
          <a:xfrm>
            <a:off x="4572000" y="1124660"/>
            <a:ext cx="4067739" cy="2132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DC0796-3A10-30B7-C063-D8A7A45DDC36}"/>
              </a:ext>
            </a:extLst>
          </p:cNvPr>
          <p:cNvSpPr txBox="1"/>
          <p:nvPr/>
        </p:nvSpPr>
        <p:spPr>
          <a:xfrm>
            <a:off x="544228" y="3299642"/>
            <a:ext cx="455070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/>
              <a:t>BSS uses 2018 weather</a:t>
            </a:r>
          </a:p>
          <a:p>
            <a:pPr marL="285750" indent="-285750">
              <a:buChar char="•"/>
            </a:pPr>
            <a:r>
              <a:rPr lang="en-US"/>
              <a:t>Even in the Southeast where 2018 was unusually cold, TMY weather is much closer to uncalibrated BSS (2018) than EIA 861M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E3412C-75D7-3A5B-43F0-D2255762B5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3756" y="1126615"/>
            <a:ext cx="4088119" cy="2097646"/>
          </a:xfrm>
          <a:prstGeom prst="rect">
            <a:avLst/>
          </a:prstGeom>
        </p:spPr>
      </p:pic>
      <p:pic>
        <p:nvPicPr>
          <p:cNvPr id="4" name="Picture 3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0F1FC1C8-063B-94AF-9AB5-F0472C7D4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087" y="3152778"/>
            <a:ext cx="2549900" cy="961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87CAED-9EDC-C83B-D009-BBB1B2C53E88}"/>
              </a:ext>
            </a:extLst>
          </p:cNvPr>
          <p:cNvSpPr txBox="1"/>
          <p:nvPr/>
        </p:nvSpPr>
        <p:spPr>
          <a:xfrm>
            <a:off x="4914522" y="935678"/>
            <a:ext cx="3581401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CO, residential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061F89-E901-81CC-EB99-12D7E388384B}"/>
              </a:ext>
            </a:extLst>
          </p:cNvPr>
          <p:cNvSpPr txBox="1"/>
          <p:nvPr/>
        </p:nvSpPr>
        <p:spPr>
          <a:xfrm>
            <a:off x="773947" y="935678"/>
            <a:ext cx="3581401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GA, residential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79D4D25-E9E2-7038-739C-35FF77406D61}"/>
              </a:ext>
            </a:extLst>
          </p:cNvPr>
          <p:cNvSpPr txBox="1">
            <a:spLocks/>
          </p:cNvSpPr>
          <p:nvPr/>
        </p:nvSpPr>
        <p:spPr>
          <a:xfrm>
            <a:off x="1" y="225894"/>
            <a:ext cx="5094116" cy="66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8097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tabLst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Baseline calibration: Peak month in BSS is often winter when it is summer in EIA 861M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527743-C8F7-105B-272B-763C2E6DB3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594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EDC8C-D01B-F83F-3573-44DC94851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09741-508C-C03C-445C-69DAA69B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225894"/>
            <a:ext cx="3734872" cy="667800"/>
          </a:xfrm>
        </p:spPr>
        <p:txBody>
          <a:bodyPr/>
          <a:lstStyle/>
          <a:p>
            <a:r>
              <a:rPr lang="en-US" dirty="0"/>
              <a:t>Baseline calibration: Summary of monthly calibration factors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22C5F53-AAFC-4E0A-7B7F-397E04DD4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4874" y="559794"/>
            <a:ext cx="4955914" cy="384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20C2080-D6A5-AC4A-6F61-8FD97C273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3964" y="1193023"/>
            <a:ext cx="947416" cy="92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B1F5906-A04F-E199-BF6F-4DA761636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0847" y="2721830"/>
            <a:ext cx="980162" cy="112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B8A2FC-8C40-DD16-3649-9484422561C2}"/>
              </a:ext>
            </a:extLst>
          </p:cNvPr>
          <p:cNvSpPr txBox="1"/>
          <p:nvPr/>
        </p:nvSpPr>
        <p:spPr>
          <a:xfrm>
            <a:off x="552796" y="1121392"/>
            <a:ext cx="190767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4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Residential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They’re all in a reasonable range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Mean and median are very close to 1.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8EF640-6E67-B139-401C-CCF7A9D6D606}"/>
              </a:ext>
            </a:extLst>
          </p:cNvPr>
          <p:cNvSpPr txBox="1"/>
          <p:nvPr/>
        </p:nvSpPr>
        <p:spPr>
          <a:xfrm>
            <a:off x="552796" y="2571750"/>
            <a:ext cx="200693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400" b="1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Commercial</a:t>
            </a:r>
            <a:endParaRPr lang="en-US" b="1" dirty="0">
              <a:effectLst/>
            </a:endParaRPr>
          </a:p>
          <a:p>
            <a:pPr rtl="0">
              <a:buNone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Some are high. ND is the worst, many others are in SD, WY, MT (empty, cold states)</a:t>
            </a:r>
            <a:endParaRPr lang="en-US" b="0" dirty="0">
              <a:effectLst/>
            </a:endParaRPr>
          </a:p>
          <a:p>
            <a:pPr rtl="0">
              <a:buNone/>
            </a:pPr>
            <a: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Mean and median are very close to 1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8DDE5-1F19-7685-F115-1FE6948DA9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621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>
          <a:extLst>
            <a:ext uri="{FF2B5EF4-FFF2-40B4-BE49-F238E27FC236}">
              <a16:creationId xmlns:a16="http://schemas.microsoft.com/office/drawing/2014/main" id="{2859D28F-5216-2D95-E26C-D1472FE84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>
            <a:extLst>
              <a:ext uri="{FF2B5EF4-FFF2-40B4-BE49-F238E27FC236}">
                <a16:creationId xmlns:a16="http://schemas.microsoft.com/office/drawing/2014/main" id="{B107CE05-9D48-C649-9055-221BCD9308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088" y="1346200"/>
            <a:ext cx="4826000" cy="90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2700">
              <a:buClr>
                <a:srgbClr val="FFFFFF"/>
              </a:buClr>
            </a:pPr>
            <a:r>
              <a:rPr lang="en-US"/>
              <a:t>Commercial gap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7593B-E39E-68D9-75EA-40C49172E0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88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D5F7-ABDB-CC29-7046-BA077C4D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Share of energy NOT modeled by </a:t>
            </a:r>
            <a:r>
              <a:rPr lang="en-US" err="1">
                <a:solidFill>
                  <a:srgbClr val="FFFFFF"/>
                </a:solidFill>
              </a:rPr>
              <a:t>ComStock</a:t>
            </a:r>
            <a:r>
              <a:rPr lang="en-US">
                <a:solidFill>
                  <a:srgbClr val="FFFFFF"/>
                </a:solidFill>
              </a:rPr>
              <a:t> (CBECS 2018)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E95A44-0DA5-A6E7-8355-AA4E2778F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108425"/>
              </p:ext>
            </p:extLst>
          </p:nvPr>
        </p:nvGraphicFramePr>
        <p:xfrm>
          <a:off x="720085" y="1089264"/>
          <a:ext cx="4889498" cy="3352800"/>
        </p:xfrm>
        <a:graphic>
          <a:graphicData uri="http://schemas.openxmlformats.org/drawingml/2006/table">
            <a:tbl>
              <a:tblPr bandRow="1">
                <a:tableStyleId>{368B9905-7D2E-4164-A691-2E4EC1CDBC36}</a:tableStyleId>
              </a:tblPr>
              <a:tblGrid>
                <a:gridCol w="2073519">
                  <a:extLst>
                    <a:ext uri="{9D8B030D-6E8A-4147-A177-3AD203B41FA5}">
                      <a16:colId xmlns:a16="http://schemas.microsoft.com/office/drawing/2014/main" val="2255393165"/>
                    </a:ext>
                  </a:extLst>
                </a:gridCol>
                <a:gridCol w="1538653">
                  <a:extLst>
                    <a:ext uri="{9D8B030D-6E8A-4147-A177-3AD203B41FA5}">
                      <a16:colId xmlns:a16="http://schemas.microsoft.com/office/drawing/2014/main" val="683473167"/>
                    </a:ext>
                  </a:extLst>
                </a:gridCol>
                <a:gridCol w="1277326">
                  <a:extLst>
                    <a:ext uri="{9D8B030D-6E8A-4147-A177-3AD203B41FA5}">
                      <a16:colId xmlns:a16="http://schemas.microsoft.com/office/drawing/2014/main" val="274187049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Building type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Electricity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Natural gas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6149130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Assembly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100%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100%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8097669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Education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25%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25%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653542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Food Sales 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100%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100%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3939117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Food Services 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8%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5%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2418029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Health Care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0%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0%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869364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Lodging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45%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44%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38026044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Office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0%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0%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6777545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Mercantile and Service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28%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32%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9750086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Warehouse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67%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62%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1838235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Other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100%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/>
                        <a:t>100%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51956634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011C5-8905-A91A-FC4B-A0805B55C3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774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BF33-16D0-A487-D837-B1CF20509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gap model tends to flatten the overall daily load shape in all seasons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98692-42B5-FAB3-D014-136A75E0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162" y="4016628"/>
            <a:ext cx="8185149" cy="45738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200">
                <a:solidFill>
                  <a:schemeClr val="tx1"/>
                </a:solidFill>
              </a:rPr>
              <a:t>Gap load shape is opposite from the commercial/residential load shapes, which flattens the overall daily shape.</a:t>
            </a:r>
            <a:endParaRPr lang="en-US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sz="1200">
                <a:solidFill>
                  <a:schemeClr val="tx1"/>
                </a:solidFill>
              </a:rPr>
              <a:t>Other BAs show the same pattern.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ABEDB-739E-3246-9211-6BC112E37D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65</a:t>
            </a:fld>
            <a:endParaRPr lang="en-US"/>
          </a:p>
        </p:txBody>
      </p:sp>
      <p:pic>
        <p:nvPicPr>
          <p:cNvPr id="8" name="Picture 7" descr="A graph of different colored lines with Crust in the background&#10;&#10;AI-generated content may be incorrect.">
            <a:extLst>
              <a:ext uri="{FF2B5EF4-FFF2-40B4-BE49-F238E27FC236}">
                <a16:creationId xmlns:a16="http://schemas.microsoft.com/office/drawing/2014/main" id="{0E02A90B-46C3-42BC-AE84-BA273957ED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5717" y="987676"/>
            <a:ext cx="4145438" cy="2934970"/>
          </a:xfrm>
          <a:prstGeom prst="rect">
            <a:avLst/>
          </a:prstGeom>
        </p:spPr>
      </p:pic>
      <p:pic>
        <p:nvPicPr>
          <p:cNvPr id="10" name="Picture 9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9DE1DCE-AC7E-9A76-947D-5F3DF2AB77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556" y="999603"/>
            <a:ext cx="3812872" cy="301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968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F34F-5DA3-CF63-1B46-5ED6F9882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Gap model: average hourly multipliers by month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A2D94-5670-0AAB-F393-42B1A530B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0237" y="1230108"/>
            <a:ext cx="2454230" cy="26832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all states, the highest multipliers are at night.</a:t>
            </a:r>
          </a:p>
          <a:p>
            <a:r>
              <a:rPr lang="en-US" dirty="0">
                <a:solidFill>
                  <a:schemeClr val="tx1"/>
                </a:solidFill>
              </a:rPr>
              <a:t>In general, the variation within the average day is greater than between months.</a:t>
            </a:r>
          </a:p>
          <a:p>
            <a:r>
              <a:rPr lang="en-US" dirty="0">
                <a:solidFill>
                  <a:schemeClr val="tx1"/>
                </a:solidFill>
              </a:rPr>
              <a:t>In many states, the gap is slightly bigger in the summer.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FA892B1-CE11-A6CD-8E39-16B70D52F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21" y="1040303"/>
            <a:ext cx="5438728" cy="34426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4BD2A-9CE3-9D44-775D-AB4DF86B45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28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573088" y="1346200"/>
            <a:ext cx="4826000" cy="90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Sub-federal adoption drivers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88ABE8-82B5-7BCC-037A-8022FB270A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569925" y="857400"/>
            <a:ext cx="7948200" cy="3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3E51"/>
              </a:buClr>
              <a:buSzPts val="1400"/>
              <a:buChar char="•"/>
            </a:pP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Scout is built on top of the EIA Annual Energy Outlook (AEO), so inputs reflect </a:t>
            </a:r>
            <a:r>
              <a:rPr lang="en-US" i="1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additional</a:t>
            </a: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 regulations/standards/incentives/codes/rates that are not already baked into the model. </a:t>
            </a:r>
            <a:endParaRPr dirty="0">
              <a:solidFill>
                <a:srgbClr val="0B3E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3E51"/>
              </a:buClr>
              <a:buSzPts val="1400"/>
              <a:buChar char="•"/>
            </a:pP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Sub-federal drivers fall within the following categories:</a:t>
            </a:r>
            <a:endParaRPr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3E51"/>
              </a:buClr>
              <a:buSzPts val="1400"/>
              <a:buFont typeface="NTR"/>
              <a:buChar char="–"/>
            </a:pP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Appliance emissions regulations</a:t>
            </a:r>
            <a:endParaRPr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3E51"/>
              </a:buClr>
              <a:buSzPts val="1400"/>
              <a:buFont typeface="NTR"/>
              <a:buChar char="–"/>
            </a:pP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Building performance standards (BPS)</a:t>
            </a:r>
            <a:endParaRPr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3E51"/>
              </a:buClr>
              <a:buSzPts val="1400"/>
              <a:buFont typeface="NTR"/>
              <a:buChar char="–"/>
            </a:pP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Incentives</a:t>
            </a:r>
            <a:endParaRPr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3E51"/>
              </a:buClr>
              <a:buSzPts val="1400"/>
              <a:buFont typeface="NTR"/>
              <a:buChar char="–"/>
            </a:pP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Codes</a:t>
            </a:r>
            <a:endParaRPr dirty="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3E51"/>
              </a:buClr>
              <a:buSzPts val="1400"/>
              <a:buFont typeface="NTR"/>
              <a:buChar char="–"/>
            </a:pP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Rates</a:t>
            </a:r>
            <a:endParaRPr dirty="0"/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3E51"/>
              </a:buClr>
              <a:buSzPts val="1400"/>
              <a:buChar char="•"/>
            </a:pP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Inputs are specific to state, building type(s), building vintage(s), fuel type(s), end use(s), technology type(s), and years.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3E51"/>
              </a:buClr>
              <a:buSzPts val="1400"/>
              <a:buFont typeface="NTR"/>
              <a:buChar char="–"/>
            </a:pP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Parameters vary by input category.</a:t>
            </a:r>
            <a:endParaRPr dirty="0">
              <a:solidFill>
                <a:srgbClr val="0B3E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3E51"/>
              </a:buClr>
              <a:buSzPts val="1400"/>
              <a:buChar char="•"/>
            </a:pP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Drivers that only affect a portion of a state’s residential or commercial building stock were reflected through an “applicable fraction”.</a:t>
            </a:r>
            <a:endParaRPr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3E51"/>
              </a:buClr>
              <a:buSzPts val="1400"/>
              <a:buFont typeface="NTR"/>
              <a:buChar char="–"/>
            </a:pP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Calculated using </a:t>
            </a:r>
            <a:r>
              <a:rPr lang="en-US" dirty="0" err="1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ResStock</a:t>
            </a: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dirty="0" err="1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ComStock</a:t>
            </a: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 energy consumption.</a:t>
            </a:r>
            <a:endParaRPr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3E51"/>
              </a:buClr>
              <a:buSzPts val="1400"/>
              <a:buChar char="•"/>
            </a:pP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Defined more aggressive case with stronger drivers for electrification adoption.</a:t>
            </a:r>
            <a:endParaRPr dirty="0"/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8800" y="1532153"/>
            <a:ext cx="2958088" cy="103959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131075" y="165375"/>
            <a:ext cx="4440900" cy="4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solidFill>
                  <a:schemeClr val="lt1"/>
                </a:solidFill>
              </a:rPr>
              <a:t>Adoption drivers and methods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F36B0-6F19-6510-B6A8-94596D7F64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7538" y="845588"/>
            <a:ext cx="2512412" cy="321388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>
            <a:spLocks noGrp="1"/>
          </p:cNvSpPr>
          <p:nvPr>
            <p:ph type="body" idx="1"/>
          </p:nvPr>
        </p:nvSpPr>
        <p:spPr>
          <a:xfrm>
            <a:off x="557213" y="845588"/>
            <a:ext cx="5739892" cy="3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43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B3E51"/>
              </a:buClr>
              <a:buSzPts val="1400"/>
              <a:buChar char="•"/>
            </a:pP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Codes data include inputs on onsite fuel reduction and energy index improvements </a:t>
            </a:r>
            <a:r>
              <a:rPr lang="en-US" dirty="0">
                <a:solidFill>
                  <a:srgbClr val="0B3E51"/>
                </a:solidFill>
              </a:rPr>
              <a:t>from adopting the latest code version or a stretch code.</a:t>
            </a:r>
            <a:endParaRPr dirty="0">
              <a:solidFill>
                <a:srgbClr val="0B3E51"/>
              </a:solidFill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rgbClr val="0B3E51"/>
              </a:buClr>
              <a:buSzPts val="1400"/>
              <a:buChar char="•"/>
            </a:pPr>
            <a:r>
              <a:rPr lang="en-US" dirty="0">
                <a:solidFill>
                  <a:srgbClr val="0B3E51"/>
                </a:solidFill>
              </a:rPr>
              <a:t>AEO does not include anything on codes that may require/encourage onsite fuel reductions, may sometimes assume less energy index improvement than occurred with recent code adoption.</a:t>
            </a:r>
            <a:endParaRPr dirty="0">
              <a:solidFill>
                <a:srgbClr val="0B3E51"/>
              </a:solidFill>
            </a:endParaRPr>
          </a:p>
          <a:p>
            <a:pPr marL="457200" lvl="0" indent="-3143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B3E51"/>
              </a:buClr>
              <a:buSzPts val="1400"/>
              <a:buChar char="•"/>
            </a:pPr>
            <a:r>
              <a:rPr lang="en-US" dirty="0">
                <a:solidFill>
                  <a:srgbClr val="0B3E51"/>
                </a:solidFill>
              </a:rPr>
              <a:t>In the reference case, we represent code changes</a:t>
            </a: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 that </a:t>
            </a:r>
            <a:r>
              <a:rPr lang="en-US" dirty="0">
                <a:solidFill>
                  <a:srgbClr val="0B3E51"/>
                </a:solidFill>
              </a:rPr>
              <a:t>aren’t </a:t>
            </a: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captured in the AEO/NEMS baseline.</a:t>
            </a:r>
            <a:endParaRPr dirty="0">
              <a:solidFill>
                <a:srgbClr val="0B3E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B3E51"/>
              </a:buClr>
              <a:buSzPts val="1400"/>
              <a:buChar char="–"/>
            </a:pP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dirty="0">
                <a:solidFill>
                  <a:srgbClr val="0B3E51"/>
                </a:solidFill>
              </a:rPr>
              <a:t>MA</a:t>
            </a: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 Stretch Energy Code.</a:t>
            </a:r>
            <a:endParaRPr dirty="0">
              <a:solidFill>
                <a:srgbClr val="0B3E5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B3E51"/>
              </a:buClr>
              <a:buSzPts val="1400"/>
              <a:buChar char="•"/>
            </a:pPr>
            <a:r>
              <a:rPr lang="en-US" dirty="0">
                <a:solidFill>
                  <a:srgbClr val="0B3E51"/>
                </a:solidFill>
              </a:rPr>
              <a:t>The more aggressive projections assume that all states currently </a:t>
            </a:r>
            <a:r>
              <a:rPr lang="en-US" u="sng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considering</a:t>
            </a:r>
            <a:r>
              <a:rPr lang="en-US" dirty="0">
                <a:solidFill>
                  <a:srgbClr val="0B3E51"/>
                </a:solidFill>
              </a:rPr>
              <a:t> more aggressive code adoption do so statewide by 2030, and all U.S. Climate Alliance states (</a:t>
            </a:r>
            <a:r>
              <a:rPr lang="en-US" u="sng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USCA</a:t>
            </a:r>
            <a:r>
              <a:rPr lang="en-US" dirty="0">
                <a:solidFill>
                  <a:srgbClr val="0B3E51"/>
                </a:solidFill>
              </a:rPr>
              <a:t>) do so by 2035. The CA Title 24 Energy Code serves as a model. </a:t>
            </a:r>
            <a:endParaRPr dirty="0">
              <a:solidFill>
                <a:srgbClr val="0B3E51"/>
              </a:solidFill>
            </a:endParaRPr>
          </a:p>
          <a:p>
            <a: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None/>
            </a:pPr>
            <a:endParaRPr dirty="0">
              <a:solidFill>
                <a:srgbClr val="0B3E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6297105" y="4097857"/>
            <a:ext cx="1568058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700" b="0" i="0" u="none" strike="noStrike" cap="none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Energy.gov</a:t>
            </a:r>
            <a:r>
              <a:rPr lang="en-US" sz="7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Stretch Codes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131075" y="165375"/>
            <a:ext cx="4430100" cy="4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solidFill>
                  <a:schemeClr val="lt1"/>
                </a:solidFill>
              </a:rPr>
              <a:t>Codes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5F8FAF-157D-0EEF-5AFF-E4AE81BFEC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8DD45D5E-9881-FA50-7CFF-CB049E218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>
            <a:extLst>
              <a:ext uri="{FF2B5EF4-FFF2-40B4-BE49-F238E27FC236}">
                <a16:creationId xmlns:a16="http://schemas.microsoft.com/office/drawing/2014/main" id="{A363362A-F2FF-A367-793A-833E356F8D36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7900" y="1770888"/>
            <a:ext cx="1060201" cy="90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>
            <a:extLst>
              <a:ext uri="{FF2B5EF4-FFF2-40B4-BE49-F238E27FC236}">
                <a16:creationId xmlns:a16="http://schemas.microsoft.com/office/drawing/2014/main" id="{4A734B52-FB92-41AF-DE7F-A7DAB67A551F}"/>
              </a:ext>
            </a:extLst>
          </p:cNvPr>
          <p:cNvSpPr txBox="1"/>
          <p:nvPr/>
        </p:nvSpPr>
        <p:spPr>
          <a:xfrm>
            <a:off x="614925" y="1054125"/>
            <a:ext cx="78435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B3E51"/>
                </a:solidFill>
              </a:rPr>
              <a:t>All measure and package assumptions and sources are summarized in an input XLSX that is available on request. Measures are of five types:</a:t>
            </a:r>
            <a:endParaRPr>
              <a:solidFill>
                <a:srgbClr val="0B3E51"/>
              </a:solidFill>
            </a:endParaRPr>
          </a:p>
        </p:txBody>
      </p:sp>
      <p:pic>
        <p:nvPicPr>
          <p:cNvPr id="140" name="Google Shape;140;p22">
            <a:extLst>
              <a:ext uri="{FF2B5EF4-FFF2-40B4-BE49-F238E27FC236}">
                <a16:creationId xmlns:a16="http://schemas.microsoft.com/office/drawing/2014/main" id="{0DC2F185-8700-A6C8-396E-8701048B5A72}"/>
              </a:ext>
            </a:extLst>
          </p:cNvPr>
          <p:cNvPicPr preferRelativeResize="0"/>
          <p:nvPr/>
        </p:nvPicPr>
        <p:blipFill rotWithShape="1">
          <a:blip r:embed="rId4" cstate="print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925" y="1811834"/>
            <a:ext cx="936595" cy="90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>
            <a:extLst>
              <a:ext uri="{FF2B5EF4-FFF2-40B4-BE49-F238E27FC236}">
                <a16:creationId xmlns:a16="http://schemas.microsoft.com/office/drawing/2014/main" id="{7B1E49BE-4FD7-DA3E-450F-66E699B10AA3}"/>
              </a:ext>
            </a:extLst>
          </p:cNvPr>
          <p:cNvSpPr txBox="1"/>
          <p:nvPr/>
        </p:nvSpPr>
        <p:spPr>
          <a:xfrm>
            <a:off x="435258" y="2758639"/>
            <a:ext cx="1597185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B3E51"/>
                </a:solidFill>
              </a:rPr>
              <a:t>Efficient Equipment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0B3E51"/>
                </a:solidFill>
              </a:rPr>
              <a:t>Reductions in the energy a device consumes to meet given service level. </a:t>
            </a:r>
            <a:endParaRPr sz="1200" i="1">
              <a:solidFill>
                <a:srgbClr val="0B3E51"/>
              </a:solidFill>
            </a:endParaRPr>
          </a:p>
        </p:txBody>
      </p:sp>
      <p:sp>
        <p:nvSpPr>
          <p:cNvPr id="142" name="Google Shape;142;p22">
            <a:extLst>
              <a:ext uri="{FF2B5EF4-FFF2-40B4-BE49-F238E27FC236}">
                <a16:creationId xmlns:a16="http://schemas.microsoft.com/office/drawing/2014/main" id="{B0CBDEC4-B854-CF07-4B5F-E48606565B5A}"/>
              </a:ext>
            </a:extLst>
          </p:cNvPr>
          <p:cNvSpPr txBox="1"/>
          <p:nvPr/>
        </p:nvSpPr>
        <p:spPr>
          <a:xfrm>
            <a:off x="5285757" y="2755588"/>
            <a:ext cx="1730372" cy="1785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B3E51"/>
                </a:solidFill>
              </a:rPr>
              <a:t>Full/Dual Fuel Switching </a:t>
            </a:r>
            <a:r>
              <a:rPr lang="en-US" sz="1200" i="1">
                <a:solidFill>
                  <a:srgbClr val="0B3E51"/>
                </a:solidFill>
              </a:rPr>
              <a:t>Conversion of fossil-based equipment to electric alternatives that serve full load or switch to fossil backup in colder conditions.</a:t>
            </a:r>
            <a:endParaRPr sz="1200" i="1">
              <a:solidFill>
                <a:srgbClr val="0B3E51"/>
              </a:solidFill>
            </a:endParaRPr>
          </a:p>
        </p:txBody>
      </p:sp>
      <p:pic>
        <p:nvPicPr>
          <p:cNvPr id="143" name="Google Shape;143;p22">
            <a:extLst>
              <a:ext uri="{FF2B5EF4-FFF2-40B4-BE49-F238E27FC236}">
                <a16:creationId xmlns:a16="http://schemas.microsoft.com/office/drawing/2014/main" id="{A0B1537C-F2DE-A332-99DD-6EBA70278738}"/>
              </a:ext>
            </a:extLst>
          </p:cNvPr>
          <p:cNvPicPr preferRelativeResize="0"/>
          <p:nvPr/>
        </p:nvPicPr>
        <p:blipFill rotWithShape="1">
          <a:blip r:embed="rId5" cstate="print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1674" y="2253448"/>
            <a:ext cx="459517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>
            <a:extLst>
              <a:ext uri="{FF2B5EF4-FFF2-40B4-BE49-F238E27FC236}">
                <a16:creationId xmlns:a16="http://schemas.microsoft.com/office/drawing/2014/main" id="{F081FE41-B1C8-6221-D251-1B97D6DBAB79}"/>
              </a:ext>
            </a:extLst>
          </p:cNvPr>
          <p:cNvSpPr txBox="1"/>
          <p:nvPr/>
        </p:nvSpPr>
        <p:spPr>
          <a:xfrm>
            <a:off x="1919818" y="2758639"/>
            <a:ext cx="1880503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B3E51"/>
                </a:solidFill>
              </a:rPr>
              <a:t>Efficient Envelopes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0B3E51"/>
                </a:solidFill>
              </a:rPr>
              <a:t>Reductions in heating/cooling service demand via, e.g., better windows, insulation, etc.</a:t>
            </a:r>
            <a:endParaRPr sz="1200" i="1">
              <a:solidFill>
                <a:srgbClr val="0B3E51"/>
              </a:solidFill>
            </a:endParaRPr>
          </a:p>
        </p:txBody>
      </p:sp>
      <p:pic>
        <p:nvPicPr>
          <p:cNvPr id="149" name="Google Shape;149;p22">
            <a:extLst>
              <a:ext uri="{FF2B5EF4-FFF2-40B4-BE49-F238E27FC236}">
                <a16:creationId xmlns:a16="http://schemas.microsoft.com/office/drawing/2014/main" id="{12CB8F4D-9A56-EF89-7F72-1C6ABD47AEF9}"/>
              </a:ext>
            </a:extLst>
          </p:cNvPr>
          <p:cNvPicPr preferRelativeResize="0"/>
          <p:nvPr/>
        </p:nvPicPr>
        <p:blipFill rotWithShape="1">
          <a:blip r:embed="rId6" cstate="print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303" y="1770888"/>
            <a:ext cx="1124788" cy="9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4758EDA-7D59-A704-7524-C49572A1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~200 measures and packages span the full range of demand-side solutions in buildings</a:t>
            </a:r>
          </a:p>
        </p:txBody>
      </p:sp>
      <p:sp>
        <p:nvSpPr>
          <p:cNvPr id="5" name="Google Shape;142;p22">
            <a:extLst>
              <a:ext uri="{FF2B5EF4-FFF2-40B4-BE49-F238E27FC236}">
                <a16:creationId xmlns:a16="http://schemas.microsoft.com/office/drawing/2014/main" id="{0A85CE3D-86A2-21BD-FEB9-7FB9CDA49D01}"/>
              </a:ext>
            </a:extLst>
          </p:cNvPr>
          <p:cNvSpPr txBox="1"/>
          <p:nvPr/>
        </p:nvSpPr>
        <p:spPr>
          <a:xfrm>
            <a:off x="3711665" y="2755588"/>
            <a:ext cx="1643388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B3E51"/>
                </a:solidFill>
              </a:rPr>
              <a:t>Technology Switching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0B3E51"/>
                </a:solidFill>
              </a:rPr>
              <a:t>Conversion of resistance-based heating/WH to electric heat pumps.</a:t>
            </a:r>
            <a:endParaRPr sz="1200" i="1">
              <a:solidFill>
                <a:srgbClr val="0B3E51"/>
              </a:solidFill>
            </a:endParaRPr>
          </a:p>
        </p:txBody>
      </p:sp>
      <p:sp>
        <p:nvSpPr>
          <p:cNvPr id="6" name="Google Shape;142;p22">
            <a:extLst>
              <a:ext uri="{FF2B5EF4-FFF2-40B4-BE49-F238E27FC236}">
                <a16:creationId xmlns:a16="http://schemas.microsoft.com/office/drawing/2014/main" id="{B4AE0AF2-F188-3FE3-5FCA-A41A0FA23896}"/>
              </a:ext>
            </a:extLst>
          </p:cNvPr>
          <p:cNvSpPr txBox="1"/>
          <p:nvPr/>
        </p:nvSpPr>
        <p:spPr>
          <a:xfrm>
            <a:off x="6942854" y="2747656"/>
            <a:ext cx="1643388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B3E51"/>
                </a:solidFill>
              </a:rPr>
              <a:t>Demand Flexibility  </a:t>
            </a:r>
            <a:r>
              <a:rPr lang="en-US" sz="1200" i="1">
                <a:solidFill>
                  <a:srgbClr val="0B3E51"/>
                </a:solidFill>
              </a:rPr>
              <a:t>Controls enable load shedding/shifting based on net system load conditions.</a:t>
            </a:r>
            <a:endParaRPr sz="1200" i="1">
              <a:solidFill>
                <a:srgbClr val="0B3E51"/>
              </a:solidFill>
            </a:endParaRPr>
          </a:p>
        </p:txBody>
      </p:sp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8B1A836-42D7-D381-B02D-75E1F2F4A5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0779" y="1890742"/>
            <a:ext cx="885160" cy="751840"/>
          </a:xfrm>
          <a:prstGeom prst="rect">
            <a:avLst/>
          </a:prstGeom>
        </p:spPr>
      </p:pic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BFB28A84-61F9-5C33-17F4-C3E75C3FE7E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3770" y="1853800"/>
            <a:ext cx="998305" cy="8307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65E6C2-A69C-209A-4449-77EC9CC37E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180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/>
        </p:nvSpPr>
        <p:spPr>
          <a:xfrm>
            <a:off x="557213" y="807250"/>
            <a:ext cx="7843800" cy="29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51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3E51"/>
              </a:buClr>
              <a:buSzPts val="22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BPS are not represented in the National Energy Modeling System (NEMS) - characterized both current examples and expectations of which states might adopt them in the future under different scenarios.</a:t>
            </a:r>
            <a:endParaRPr lang="en-US" sz="1200" b="0" i="0" u="none" strike="noStrike" cap="none">
              <a:solidFill>
                <a:srgbClr val="0B3E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None/>
            </a:pPr>
            <a:endParaRPr lang="en-US" sz="1400" b="0" i="0" u="none" strike="noStrike" cap="none">
              <a:solidFill>
                <a:srgbClr val="0B3E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600" y="1705190"/>
            <a:ext cx="3698073" cy="193885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557200" y="1500950"/>
            <a:ext cx="4612400" cy="28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51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B3E51"/>
              </a:buClr>
              <a:buSzPts val="22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BPS data include inputs for onsite fuel use reduction and EUI </a:t>
            </a:r>
            <a:r>
              <a:rPr lang="en-US" dirty="0">
                <a:solidFill>
                  <a:srgbClr val="0B3E51"/>
                </a:solidFill>
              </a:rPr>
              <a:t>reduction vs. benchmark year.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51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B3E51"/>
              </a:buClr>
              <a:buSzPts val="22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States covered in reference case include </a:t>
            </a:r>
            <a:r>
              <a:rPr lang="en-US" dirty="0">
                <a:solidFill>
                  <a:srgbClr val="0B3E51"/>
                </a:solidFill>
              </a:rPr>
              <a:t>CA</a:t>
            </a:r>
            <a:r>
              <a:rPr lang="en-US" sz="1400" b="0" i="0" u="none" strike="noStrike" cap="none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>
                <a:solidFill>
                  <a:srgbClr val="0B3E51"/>
                </a:solidFill>
              </a:rPr>
              <a:t>CO</a:t>
            </a:r>
            <a:r>
              <a:rPr lang="en-US" sz="1400" b="0" i="0" u="none" strike="noStrike" cap="none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, DC, </a:t>
            </a:r>
            <a:r>
              <a:rPr lang="en-US" dirty="0">
                <a:solidFill>
                  <a:srgbClr val="0B3E51"/>
                </a:solidFill>
              </a:rPr>
              <a:t>MA</a:t>
            </a:r>
            <a:r>
              <a:rPr lang="en-US" sz="1400" b="0" i="0" u="none" strike="noStrike" cap="none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>
                <a:solidFill>
                  <a:srgbClr val="0B3E51"/>
                </a:solidFill>
              </a:rPr>
              <a:t>MD</a:t>
            </a:r>
            <a:r>
              <a:rPr lang="en-US" sz="1400" b="0" i="0" u="none" strike="noStrike" cap="none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>
                <a:solidFill>
                  <a:srgbClr val="0B3E51"/>
                </a:solidFill>
              </a:rPr>
              <a:t>MO</a:t>
            </a:r>
            <a:r>
              <a:rPr lang="en-US" sz="1400" b="0" i="0" u="none" strike="noStrike" cap="none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>
                <a:solidFill>
                  <a:srgbClr val="0B3E51"/>
                </a:solidFill>
              </a:rPr>
              <a:t>NV</a:t>
            </a:r>
            <a:r>
              <a:rPr lang="en-US" sz="1400" b="0" i="0" u="none" strike="noStrike" cap="none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>
                <a:solidFill>
                  <a:srgbClr val="0B3E51"/>
                </a:solidFill>
              </a:rPr>
              <a:t>NY</a:t>
            </a:r>
            <a:r>
              <a:rPr lang="en-US" sz="1400" b="0" i="0" u="none" strike="noStrike" cap="none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dirty="0">
                <a:solidFill>
                  <a:srgbClr val="0B3E51"/>
                </a:solidFill>
              </a:rPr>
              <a:t>WA.</a:t>
            </a:r>
            <a:endParaRPr dirty="0"/>
          </a:p>
          <a:p>
            <a:pPr marL="914400" marR="0" lvl="1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B3E51"/>
              </a:buClr>
              <a:buSzPts val="2200"/>
              <a:buFont typeface="Arial"/>
              <a:buChar char="–"/>
            </a:pPr>
            <a:r>
              <a:rPr lang="en-US" sz="1200" b="0" i="0" u="none" strike="noStrike" cap="none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Example: NYC Citywide </a:t>
            </a:r>
            <a:r>
              <a:rPr lang="en-US" sz="1200" dirty="0">
                <a:solidFill>
                  <a:srgbClr val="0B3E51"/>
                </a:solidFill>
              </a:rPr>
              <a:t>BPS</a:t>
            </a:r>
            <a:r>
              <a:rPr lang="en-US" sz="1200" b="0" i="0" u="none" strike="noStrike" cap="none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en-US" sz="1200" dirty="0">
                <a:solidFill>
                  <a:srgbClr val="0B3E51"/>
                </a:solidFill>
              </a:rPr>
              <a:t>com.</a:t>
            </a:r>
            <a:r>
              <a:rPr lang="en-US" sz="1200" b="0" i="0" u="none" strike="noStrike" cap="none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 and large multifamily buildings.</a:t>
            </a:r>
            <a:endParaRPr sz="1200" dirty="0">
              <a:solidFill>
                <a:srgbClr val="0B3E51"/>
              </a:solidFill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B3E51"/>
              </a:buClr>
              <a:buSzPts val="2200"/>
              <a:buFont typeface="Arial"/>
              <a:buChar char="•"/>
            </a:pPr>
            <a:r>
              <a:rPr lang="en-US" dirty="0">
                <a:solidFill>
                  <a:srgbClr val="0B3E51"/>
                </a:solidFill>
              </a:rPr>
              <a:t>The more aggressive projections assume that all states currently </a:t>
            </a:r>
            <a:r>
              <a:rPr lang="en-US" u="sng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considering</a:t>
            </a:r>
            <a:r>
              <a:rPr lang="en-US" dirty="0">
                <a:solidFill>
                  <a:srgbClr val="0B3E51"/>
                </a:solidFill>
              </a:rPr>
              <a:t> BPS enact them statewide by 2030 (w/ 2035 targets), and all U.S. Climate Alliance states (</a:t>
            </a:r>
            <a:r>
              <a:rPr lang="en-US" u="sng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USCA</a:t>
            </a:r>
            <a:r>
              <a:rPr lang="en-US" dirty="0">
                <a:solidFill>
                  <a:srgbClr val="0B3E51"/>
                </a:solidFill>
              </a:rPr>
              <a:t>) do so by 2035 (w/ 2040 targets). The CO BPS serves as a model. </a:t>
            </a:r>
            <a:endParaRPr dirty="0">
              <a:solidFill>
                <a:srgbClr val="0B3E51"/>
              </a:solidFill>
            </a:endParaRPr>
          </a:p>
          <a:p>
            <a:pPr marL="457200" marR="0" lvl="0" indent="-2254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B3E51"/>
              </a:buClr>
              <a:buSzPts val="2200"/>
              <a:buFont typeface="Arial"/>
              <a:buNone/>
            </a:pPr>
            <a:endParaRPr sz="1200" b="0" i="0" u="none" strike="noStrike" cap="none" dirty="0">
              <a:solidFill>
                <a:srgbClr val="0B3E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None/>
            </a:pPr>
            <a:endParaRPr sz="1400" b="0" i="0" u="none" strike="noStrike" cap="none" dirty="0">
              <a:solidFill>
                <a:srgbClr val="0B3E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6113462" y="3844497"/>
            <a:ext cx="2289409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Source: Energy.gov Building Performance Standards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131075" y="165375"/>
            <a:ext cx="4440900" cy="4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solidFill>
                  <a:schemeClr val="lt1"/>
                </a:solidFill>
              </a:rPr>
              <a:t>Building Performance Standards (BPS)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ABABE0-AA22-530E-B622-649D29DEC7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557212" y="864774"/>
            <a:ext cx="4872627" cy="3735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143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B3E51"/>
              </a:buClr>
              <a:buSzPts val="1400"/>
              <a:buChar char="•"/>
            </a:pP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Incentives cover policies that reduce the upfront cost of equipment (tax credits and rebates, but not financing).</a:t>
            </a:r>
            <a:endParaRPr dirty="0">
              <a:solidFill>
                <a:srgbClr val="0B3E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43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B3E51"/>
              </a:buClr>
              <a:buSzPts val="1400"/>
              <a:buChar char="•"/>
            </a:pP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Reference case incentives phase out federal incentives beginning in 2026; state-run IRA-funded programs already existence are assumed to continue through 2032 (AEO does not account for IRA-backed expansions of state rebate programs).</a:t>
            </a:r>
            <a:endParaRPr dirty="0"/>
          </a:p>
          <a:p>
            <a:pPr marL="457200" lvl="0" indent="-3143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B3E51"/>
              </a:buClr>
              <a:buSzPts val="1400"/>
              <a:buChar char="•"/>
            </a:pP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The more aggressive projections:</a:t>
            </a:r>
            <a:endParaRPr dirty="0"/>
          </a:p>
          <a:p>
            <a:pPr marL="914400" lvl="1" indent="-3143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B3E51"/>
              </a:buClr>
              <a:buSzPts val="1400"/>
              <a:buChar char="–"/>
            </a:pP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Reintroduce federal incentives from 2030-2050.</a:t>
            </a:r>
          </a:p>
          <a:p>
            <a:pPr marL="914400" lvl="1" indent="-3143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B3E51"/>
              </a:buClr>
              <a:buSzPts val="1400"/>
              <a:buChar char="–"/>
            </a:pP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Extend state incentives to 2050.</a:t>
            </a:r>
            <a:endParaRPr dirty="0"/>
          </a:p>
          <a:p>
            <a:pPr marL="914400" lvl="1" indent="-31432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B3E51"/>
              </a:buClr>
              <a:buSzPts val="1400"/>
              <a:buChar char="–"/>
            </a:pPr>
            <a:r>
              <a:rPr lang="en-US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Increase incentive levels to the high end of what’s currently available in 2030 (states with existing incentives) or 2035 (other USCA states).</a:t>
            </a:r>
            <a:endParaRPr dirty="0"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1813" y="989814"/>
            <a:ext cx="3031953" cy="236266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5561813" y="3676230"/>
            <a:ext cx="2542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Source: Efficiency Maine Residential Heat Pump Incentives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131075" y="165375"/>
            <a:ext cx="4440900" cy="4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solidFill>
                  <a:schemeClr val="lt1"/>
                </a:solidFill>
              </a:rPr>
              <a:t>Upfront cost incentives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B02481-47CB-6B61-2DD6-EECACA6C9C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557225" y="789000"/>
            <a:ext cx="7964400" cy="349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14325" algn="l" rtl="0">
              <a:lnSpc>
                <a:spcPct val="110000"/>
              </a:lnSpc>
              <a:spcAft>
                <a:spcPts val="0"/>
              </a:spcAft>
              <a:buClr>
                <a:srgbClr val="0B3E51"/>
              </a:buClr>
              <a:buSzPts val="1400"/>
              <a:buChar char="•"/>
            </a:pPr>
            <a:r>
              <a:rPr lang="en-US" dirty="0">
                <a:solidFill>
                  <a:srgbClr val="0B3E51"/>
                </a:solidFill>
              </a:rPr>
              <a:t>Appliance regulation data cover two types of emissions-based restrictions:</a:t>
            </a:r>
            <a:endParaRPr dirty="0">
              <a:solidFill>
                <a:srgbClr val="0B3E51"/>
              </a:solidFill>
            </a:endParaRPr>
          </a:p>
          <a:p>
            <a:pPr marL="914400" marR="0" lvl="1" indent="-3175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B3E51"/>
              </a:buClr>
              <a:buSzPts val="1400"/>
              <a:buChar char="–"/>
            </a:pPr>
            <a:r>
              <a:rPr lang="en-US" dirty="0">
                <a:solidFill>
                  <a:srgbClr val="0B3E51"/>
                </a:solidFill>
              </a:rPr>
              <a:t>Emissions-based equipment </a:t>
            </a:r>
            <a:r>
              <a:rPr lang="en-US" dirty="0" err="1">
                <a:solidFill>
                  <a:srgbClr val="0B3E51"/>
                </a:solidFill>
              </a:rPr>
              <a:t>stds</a:t>
            </a:r>
            <a:r>
              <a:rPr lang="en-US" dirty="0">
                <a:solidFill>
                  <a:srgbClr val="0B3E51"/>
                </a:solidFill>
              </a:rPr>
              <a:t>., like the one CARB is considering for heaters/WH</a:t>
            </a:r>
            <a:endParaRPr dirty="0">
              <a:solidFill>
                <a:srgbClr val="0B3E51"/>
              </a:solidFill>
            </a:endParaRPr>
          </a:p>
          <a:p>
            <a:pPr marL="914400" marR="0" lvl="1" indent="-3175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B3E51"/>
              </a:buClr>
              <a:buSzPts val="1400"/>
              <a:buChar char="–"/>
            </a:pPr>
            <a:r>
              <a:rPr lang="en-US" dirty="0">
                <a:solidFill>
                  <a:srgbClr val="0B3E51"/>
                </a:solidFill>
              </a:rPr>
              <a:t>Clean heat standard, e.g. the CO Clean Heat Standard requires gas distribution utilities to cut emissions by 4% by 2025 and by 22% by 2030. Fuel switching to electric equipment is a key pathway being pursued by utilities.</a:t>
            </a:r>
            <a:endParaRPr dirty="0">
              <a:solidFill>
                <a:srgbClr val="0B3E51"/>
              </a:solidFill>
            </a:endParaRPr>
          </a:p>
          <a:p>
            <a:pPr marL="457200" marR="0" lvl="0" indent="-314325" algn="l" rtl="0">
              <a:lnSpc>
                <a:spcPct val="110000"/>
              </a:lnSpc>
              <a:spcAft>
                <a:spcPts val="0"/>
              </a:spcAft>
              <a:buClr>
                <a:srgbClr val="0B3E51"/>
              </a:buClr>
              <a:buSzPts val="1400"/>
              <a:buChar char="•"/>
            </a:pPr>
            <a:r>
              <a:rPr lang="en-US" dirty="0">
                <a:solidFill>
                  <a:srgbClr val="0B3E51"/>
                </a:solidFill>
              </a:rPr>
              <a:t>Only the CO standard is “on the books” and assumed in the reference case.</a:t>
            </a:r>
            <a:endParaRPr dirty="0">
              <a:solidFill>
                <a:srgbClr val="0B3E51"/>
              </a:solidFill>
            </a:endParaRPr>
          </a:p>
          <a:p>
            <a:pPr marL="457200" marR="0" lvl="0" indent="-314325" algn="l" rtl="0">
              <a:lnSpc>
                <a:spcPct val="110000"/>
              </a:lnSpc>
              <a:spcAft>
                <a:spcPts val="0"/>
              </a:spcAft>
              <a:buClr>
                <a:srgbClr val="0B3E51"/>
              </a:buClr>
              <a:buSzPts val="1400"/>
              <a:buChar char="•"/>
            </a:pPr>
            <a:r>
              <a:rPr lang="en-US" dirty="0">
                <a:solidFill>
                  <a:srgbClr val="0B3E51"/>
                </a:solidFill>
              </a:rPr>
              <a:t>The more aggressive projections assume that all states currently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considering</a:t>
            </a:r>
            <a:r>
              <a:rPr lang="en-US" dirty="0">
                <a:solidFill>
                  <a:srgbClr val="0B3E51"/>
                </a:solidFill>
              </a:rPr>
              <a:t> such policies enact them by 2030, and all U.S. Climate Alliance states (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USCA</a:t>
            </a:r>
            <a:r>
              <a:rPr lang="en-US" dirty="0">
                <a:solidFill>
                  <a:srgbClr val="0B3E51"/>
                </a:solidFill>
              </a:rPr>
              <a:t>) do so by 2035. The CARB policy serves as a model.</a:t>
            </a:r>
            <a:endParaRPr dirty="0">
              <a:solidFill>
                <a:srgbClr val="0B3E51"/>
              </a:solidFill>
            </a:endParaRPr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131075" y="165375"/>
            <a:ext cx="4440900" cy="4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solidFill>
                  <a:schemeClr val="lt1"/>
                </a:solidFill>
              </a:rPr>
              <a:t>Appliance emissions regulations</a:t>
            </a:r>
            <a:endParaRPr sz="1800" b="1" dirty="0"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B33664-56A8-08A7-DB12-895F851B45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557214" y="844713"/>
            <a:ext cx="7772400" cy="3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B3E51"/>
              </a:buClr>
              <a:buSzPts val="1400"/>
              <a:buFont typeface="Arial"/>
              <a:buChar char="•"/>
            </a:pPr>
            <a:r>
              <a:rPr lang="en-US" b="0" i="0" u="none" strike="noStrike" cap="none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Represents rates that aim to make operating electric equipment look more economically favorable.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B3E51"/>
              </a:buClr>
              <a:buSzPts val="1400"/>
              <a:buFont typeface="Arial"/>
              <a:buChar char="•"/>
            </a:pPr>
            <a:r>
              <a:rPr lang="en-US" b="0" i="0" u="none" strike="noStrike" cap="none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Reference rates represented in inputs include those in California, Minnesota, Massachusetts.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43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B3E51"/>
              </a:buClr>
              <a:buSzPts val="1400"/>
              <a:buFont typeface="Arial"/>
              <a:buChar char="–"/>
            </a:pPr>
            <a:r>
              <a:rPr lang="en-US" b="0" i="0" u="none" strike="noStrike" cap="none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Example: Reduction in winter delivery charge for </a:t>
            </a:r>
            <a:r>
              <a:rPr lang="en-US" b="0" i="0" u="none" strike="noStrike" cap="none" dirty="0" err="1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Unitil</a:t>
            </a:r>
            <a:r>
              <a:rPr lang="en-US" b="0" i="0" u="none" strike="noStrike" cap="none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 customers using heat pump space heating 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43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B3E51"/>
              </a:buClr>
              <a:buSzPts val="1400"/>
              <a:buFont typeface="Arial"/>
              <a:buChar char="•"/>
            </a:pPr>
            <a:r>
              <a:rPr lang="en-US" b="0" i="0" u="none" strike="noStrike" cap="none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Future scenario cases expand reference cases to additional utilities &amp; states</a:t>
            </a:r>
            <a:r>
              <a:rPr lang="en-US" dirty="0"/>
              <a:t>, </a:t>
            </a:r>
            <a:r>
              <a:rPr lang="en-US" b="0" i="0" u="none" strike="noStrike" cap="none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expanding the </a:t>
            </a:r>
            <a:r>
              <a:rPr lang="en-US" b="0" i="0" u="none" strike="noStrike" cap="none" dirty="0" err="1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Unitil</a:t>
            </a:r>
            <a:r>
              <a:rPr lang="en-US" b="0" i="0" u="none" strike="noStrike" cap="none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 model to include all of MA service, adding states also </a:t>
            </a:r>
            <a:r>
              <a:rPr lang="en-US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considering</a:t>
            </a:r>
            <a:r>
              <a:rPr lang="en-US" b="0" i="0" u="none" strike="noStrike" cap="none" dirty="0">
                <a:solidFill>
                  <a:srgbClr val="0B3E51"/>
                </a:solidFill>
                <a:latin typeface="Arial"/>
                <a:ea typeface="Arial"/>
                <a:cs typeface="Arial"/>
                <a:sym typeface="Arial"/>
              </a:rPr>
              <a:t> appliance emissions regulations by 2030, and adding all remaining US Climate Alliance states by 2035.</a:t>
            </a:r>
            <a:endParaRPr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54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B3E51"/>
              </a:buClr>
              <a:buSzPts val="2200"/>
              <a:buFont typeface="Arial"/>
              <a:buNone/>
            </a:pPr>
            <a:endParaRPr b="0" i="0" u="none" strike="noStrike" cap="none" dirty="0">
              <a:solidFill>
                <a:srgbClr val="0B3E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B3E51"/>
              </a:buClr>
              <a:buSzPts val="1800"/>
              <a:buFont typeface="NTR"/>
              <a:buNone/>
            </a:pPr>
            <a:endParaRPr b="0" i="0" u="none" strike="noStrike" cap="none" dirty="0">
              <a:solidFill>
                <a:srgbClr val="0B3E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131075" y="165375"/>
            <a:ext cx="4440900" cy="4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solidFill>
                  <a:schemeClr val="lt1"/>
                </a:solidFill>
              </a:rPr>
              <a:t>Rates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C30E1D-C343-7B9E-F62D-1DE25AB0C3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26486E37-D983-8748-9038-7B9E21E9C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>
            <a:extLst>
              <a:ext uri="{FF2B5EF4-FFF2-40B4-BE49-F238E27FC236}">
                <a16:creationId xmlns:a16="http://schemas.microsoft.com/office/drawing/2014/main" id="{AB384F0F-612C-662D-CB49-A0FB259D04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2374" y="1346645"/>
            <a:ext cx="4827234" cy="906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2700"/>
            <a:r>
              <a:rPr lang="en-US"/>
              <a:t>Demand flexibility modeling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A9865A-965D-E322-62BC-E66F2D7BA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382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3"/>
          <p:cNvSpPr txBox="1">
            <a:spLocks noGrp="1"/>
          </p:cNvSpPr>
          <p:nvPr>
            <p:ph type="title"/>
          </p:nvPr>
        </p:nvSpPr>
        <p:spPr>
          <a:xfrm>
            <a:off x="0" y="489375"/>
            <a:ext cx="5294376" cy="572700"/>
          </a:xfrm>
          <a:prstGeom prst="rect">
            <a:avLst/>
          </a:prstGeom>
          <a:solidFill>
            <a:srgbClr val="4E8EB1"/>
          </a:solidFill>
          <a:ln>
            <a:noFill/>
          </a:ln>
        </p:spPr>
        <p:txBody>
          <a:bodyPr spcFirstLastPara="1" wrap="square" lIns="365750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None/>
            </a:pPr>
            <a:r>
              <a:rPr lang="en-US"/>
              <a:t>Overview of modeling demand flexibility potential </a:t>
            </a:r>
            <a:endParaRPr/>
          </a:p>
        </p:txBody>
      </p:sp>
      <p:pic>
        <p:nvPicPr>
          <p:cNvPr id="72" name="Google Shape;72;p43"/>
          <p:cNvPicPr preferRelativeResize="0"/>
          <p:nvPr/>
        </p:nvPicPr>
        <p:blipFill>
          <a:blip r:embed="rId3">
            <a:alphaModFix/>
          </a:blip>
          <a:srcRect/>
          <a:stretch/>
        </p:blipFill>
        <p:spPr>
          <a:xfrm>
            <a:off x="534775" y="1147011"/>
            <a:ext cx="8097348" cy="33383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EAFDCA-C8AB-59F8-7873-5CCF7A7BB0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768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344BE7BD-32DC-364F-BCE1-886F6B8C0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>
            <a:extLst>
              <a:ext uri="{FF2B5EF4-FFF2-40B4-BE49-F238E27FC236}">
                <a16:creationId xmlns:a16="http://schemas.microsoft.com/office/drawing/2014/main" id="{2D610A6D-CDB3-D8A6-9420-F1E6979700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2374" y="1346645"/>
            <a:ext cx="4827234" cy="122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2700"/>
            <a:r>
              <a:rPr lang="en-US"/>
              <a:t>Demand flexibility modeling</a:t>
            </a:r>
            <a:br>
              <a:rPr lang="en-US"/>
            </a:br>
            <a:r>
              <a:rPr lang="en-US" i="1"/>
              <a:t>Measure development</a:t>
            </a:r>
            <a:endParaRPr i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E42370-F931-8B74-DA7D-58E1E295C3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776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4389A58A-B868-D3F4-0EBF-82449E230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>
            <a:extLst>
              <a:ext uri="{FF2B5EF4-FFF2-40B4-BE49-F238E27FC236}">
                <a16:creationId xmlns:a16="http://schemas.microsoft.com/office/drawing/2014/main" id="{F339C1C1-0675-3C62-D9B2-6CB66D122D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075" y="165375"/>
            <a:ext cx="4440900" cy="4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sz="1388" b="1" dirty="0">
                <a:solidFill>
                  <a:schemeClr val="lt1"/>
                </a:solidFill>
              </a:rPr>
              <a:t>DF Modeling – Measure Peak Period Assumptions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E8403D-E957-ADEB-C944-C118D6348D1D}"/>
              </a:ext>
            </a:extLst>
          </p:cNvPr>
          <p:cNvSpPr txBox="1"/>
          <p:nvPr/>
        </p:nvSpPr>
        <p:spPr>
          <a:xfrm>
            <a:off x="770773" y="777881"/>
            <a:ext cx="7186704" cy="19774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ea typeface="+mn-lt"/>
                <a:cs typeface="+mn-lt"/>
              </a:rPr>
              <a:t>Net Peak Period</a:t>
            </a:r>
          </a:p>
          <a:p>
            <a:pPr marL="213995" indent="-213995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Peak periods are identified for each state from the projected grid net load (total load net of variable renewable energy) in 2050 from </a:t>
            </a:r>
            <a:r>
              <a:rPr lang="en-US" sz="1200" dirty="0">
                <a:ea typeface="+mn-lt"/>
                <a:cs typeface="+mn-lt"/>
                <a:hlinkClick r:id="rId3"/>
              </a:rPr>
              <a:t>Cambium, Mid-case scenario</a:t>
            </a:r>
            <a:endParaRPr lang="en-US" sz="1200" dirty="0">
              <a:cs typeface="Arial"/>
            </a:endParaRPr>
          </a:p>
          <a:p>
            <a:pPr marL="213995" indent="-213995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For load shedding measures: 4 hours with highest average load including the peak hour during each season</a:t>
            </a:r>
            <a:endParaRPr lang="en-US" sz="1200" dirty="0">
              <a:cs typeface="Arial"/>
            </a:endParaRPr>
          </a:p>
          <a:p>
            <a:pPr marL="213995" indent="-213995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For load shifting measures: 4 hours centered at the peak hour for each season</a:t>
            </a:r>
            <a:endParaRPr lang="en-US" sz="1200" dirty="0">
              <a:cs typeface="Arial"/>
            </a:endParaRPr>
          </a:p>
          <a:p>
            <a:pPr marL="213995" indent="-213995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Seasons:</a:t>
            </a:r>
            <a:endParaRPr lang="en-US" sz="1200" dirty="0">
              <a:cs typeface="Arial"/>
            </a:endParaRPr>
          </a:p>
          <a:p>
            <a:pPr marL="556895" lvl="1" indent="-213995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Winter: December 1 - March 31</a:t>
            </a:r>
            <a:endParaRPr lang="en-US" sz="1200" dirty="0">
              <a:cs typeface="Arial"/>
            </a:endParaRPr>
          </a:p>
          <a:p>
            <a:pPr marL="556895" lvl="1" indent="-213995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Summer: June 1 - September 30</a:t>
            </a:r>
            <a:endParaRPr lang="en-US" sz="1200" dirty="0">
              <a:cs typeface="Arial"/>
            </a:endParaRPr>
          </a:p>
          <a:p>
            <a:pPr marL="556895" lvl="1" indent="-213995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Intermediate: April 1 - May 31, October 1 - November 30</a:t>
            </a:r>
            <a:endParaRPr lang="en-US" sz="1200" dirty="0">
              <a:cs typeface="Arial"/>
            </a:endParaRPr>
          </a:p>
        </p:txBody>
      </p:sp>
      <p:pic>
        <p:nvPicPr>
          <p:cNvPr id="3" name="Picture 2" descr="A graph showing the number of peak period&#10;&#10;AI-generated content may be incorrect.">
            <a:extLst>
              <a:ext uri="{FF2B5EF4-FFF2-40B4-BE49-F238E27FC236}">
                <a16:creationId xmlns:a16="http://schemas.microsoft.com/office/drawing/2014/main" id="{D1D50237-347A-F3DC-8101-B52A234068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79" y="2857104"/>
            <a:ext cx="2503301" cy="1330558"/>
          </a:xfrm>
          <a:prstGeom prst="rect">
            <a:avLst/>
          </a:prstGeom>
        </p:spPr>
      </p:pic>
      <p:pic>
        <p:nvPicPr>
          <p:cNvPr id="4" name="Picture 3" descr="A graph with a red line&#10;&#10;AI-generated content may be incorrect.">
            <a:extLst>
              <a:ext uri="{FF2B5EF4-FFF2-40B4-BE49-F238E27FC236}">
                <a16:creationId xmlns:a16="http://schemas.microsoft.com/office/drawing/2014/main" id="{A79496DC-0267-745A-E90F-BE79204E39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4686" y="2867540"/>
            <a:ext cx="2503301" cy="1330558"/>
          </a:xfrm>
          <a:prstGeom prst="rect">
            <a:avLst/>
          </a:prstGeom>
        </p:spPr>
      </p:pic>
      <p:pic>
        <p:nvPicPr>
          <p:cNvPr id="5" name="Picture 4" descr="A graph showing the temperature of a period&#10;&#10;AI-generated content may be incorrect.">
            <a:extLst>
              <a:ext uri="{FF2B5EF4-FFF2-40B4-BE49-F238E27FC236}">
                <a16:creationId xmlns:a16="http://schemas.microsoft.com/office/drawing/2014/main" id="{0CA8EFDF-4445-4BC3-DED8-1F963FBF9C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6901" y="2870107"/>
            <a:ext cx="2424392" cy="1305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5F1AC2-AB45-C77D-9C7C-87EE007D6484}"/>
              </a:ext>
            </a:extLst>
          </p:cNvPr>
          <p:cNvSpPr txBox="1"/>
          <p:nvPr/>
        </p:nvSpPr>
        <p:spPr>
          <a:xfrm>
            <a:off x="1606176" y="4198470"/>
            <a:ext cx="6230470" cy="2308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i="1">
                <a:cs typeface="Arial"/>
              </a:rPr>
              <a:t>Example peak (shedding) period for load shedding and load shifting measures for different seasons </a:t>
            </a:r>
            <a:endParaRPr lang="en-US" sz="1050" i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D59FA-B60D-A609-336A-68777C2A91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039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08F7C555-7138-C139-2884-4F78AA113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>
            <a:extLst>
              <a:ext uri="{FF2B5EF4-FFF2-40B4-BE49-F238E27FC236}">
                <a16:creationId xmlns:a16="http://schemas.microsoft.com/office/drawing/2014/main" id="{4B157708-E999-E717-6583-4F302299B1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075" y="165375"/>
            <a:ext cx="4440900" cy="4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sz="1388" b="1" dirty="0">
                <a:solidFill>
                  <a:schemeClr val="lt1"/>
                </a:solidFill>
              </a:rPr>
              <a:t>DF Modeling – DF Metrics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8" name="Picture 7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9B5B7AF4-80E0-1E61-3375-BACB2EBEAE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120" y="1034490"/>
            <a:ext cx="4080855" cy="17598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99203C-4FDD-4B61-26BC-5A9D6A3360BB}"/>
              </a:ext>
            </a:extLst>
          </p:cNvPr>
          <p:cNvSpPr txBox="1"/>
          <p:nvPr/>
        </p:nvSpPr>
        <p:spPr>
          <a:xfrm>
            <a:off x="771525" y="757237"/>
            <a:ext cx="3314699" cy="2251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13">
                <a:cs typeface="Arial"/>
              </a:rPr>
              <a:t>D3 – Demand Decrease Percentage*</a:t>
            </a:r>
            <a:endParaRPr lang="en-US" sz="1013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5AAC7C-9D24-0D4A-D842-3500CDD85CEE}"/>
              </a:ext>
            </a:extLst>
          </p:cNvPr>
          <p:cNvSpPr txBox="1"/>
          <p:nvPr/>
        </p:nvSpPr>
        <p:spPr>
          <a:xfrm>
            <a:off x="4800600" y="896540"/>
            <a:ext cx="3779044" cy="13619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ea typeface="+mn-lt"/>
                <a:cs typeface="+mn-lt"/>
              </a:rPr>
              <a:t>Calculate the metric by postprocessing </a:t>
            </a:r>
            <a:r>
              <a:rPr lang="en-US" sz="1050" err="1">
                <a:ea typeface="+mn-lt"/>
                <a:cs typeface="+mn-lt"/>
              </a:rPr>
              <a:t>BuildStock</a:t>
            </a:r>
            <a:r>
              <a:rPr lang="en-US" sz="1050">
                <a:ea typeface="+mn-lt"/>
                <a:cs typeface="+mn-lt"/>
              </a:rPr>
              <a:t> simulation results:</a:t>
            </a:r>
          </a:p>
          <a:p>
            <a:pPr marL="228600" indent="-228600">
              <a:buAutoNum type="arabicPeriod"/>
            </a:pPr>
            <a:r>
              <a:rPr lang="en-US" sz="1050">
                <a:ea typeface="+mn-lt"/>
                <a:cs typeface="+mn-lt"/>
              </a:rPr>
              <a:t>Aggregate time series end use results for applicable buildings by state </a:t>
            </a:r>
            <a:endParaRPr lang="en-US" sz="1050">
              <a:cs typeface="Arial"/>
            </a:endParaRPr>
          </a:p>
          <a:p>
            <a:pPr marL="228600" indent="-228600">
              <a:buAutoNum type="arabicPeriod"/>
            </a:pPr>
            <a:r>
              <a:rPr lang="en-US" sz="1050">
                <a:ea typeface="+mn-lt"/>
                <a:cs typeface="+mn-lt"/>
              </a:rPr>
              <a:t>Calculate D3 metric for each day during the targeted season(s)</a:t>
            </a:r>
            <a:endParaRPr lang="en-US" sz="1050">
              <a:cs typeface="Arial"/>
            </a:endParaRPr>
          </a:p>
          <a:p>
            <a:pPr marL="228600" indent="-228600">
              <a:buAutoNum type="arabicPeriod"/>
            </a:pPr>
            <a:r>
              <a:rPr lang="en-US" sz="1050">
                <a:ea typeface="+mn-lt"/>
                <a:cs typeface="+mn-lt"/>
              </a:rPr>
              <a:t>Find the 75 percentile of the D3 distribution to feed in DR-Path for analysis</a:t>
            </a:r>
            <a:endParaRPr lang="en-US" sz="1050">
              <a:cs typeface="Arial"/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5942325-6858-4FBF-49CE-469025AB6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644748"/>
              </p:ext>
            </p:extLst>
          </p:nvPr>
        </p:nvGraphicFramePr>
        <p:xfrm>
          <a:off x="4944291" y="2315391"/>
          <a:ext cx="3636120" cy="1839283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121693">
                  <a:extLst>
                    <a:ext uri="{9D8B030D-6E8A-4147-A177-3AD203B41FA5}">
                      <a16:colId xmlns:a16="http://schemas.microsoft.com/office/drawing/2014/main" val="808152849"/>
                    </a:ext>
                  </a:extLst>
                </a:gridCol>
                <a:gridCol w="1514427">
                  <a:extLst>
                    <a:ext uri="{9D8B030D-6E8A-4147-A177-3AD203B41FA5}">
                      <a16:colId xmlns:a16="http://schemas.microsoft.com/office/drawing/2014/main" val="307949244"/>
                    </a:ext>
                  </a:extLst>
                </a:gridCol>
              </a:tblGrid>
              <a:tr h="271463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800">
                          <a:effectLst/>
                        </a:rPr>
                        <a:t>Measure</a:t>
                      </a: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800">
                          <a:effectLst/>
                        </a:rPr>
                        <a:t>Seasons to aggregate</a:t>
                      </a:r>
                    </a:p>
                  </a:txBody>
                  <a:tcPr marL="71438" marR="71438" marT="71438" marB="71438"/>
                </a:tc>
                <a:extLst>
                  <a:ext uri="{0D108BD9-81ED-4DB2-BD59-A6C34878D82A}">
                    <a16:rowId xmlns:a16="http://schemas.microsoft.com/office/drawing/2014/main" val="1542030345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800">
                          <a:effectLst/>
                        </a:rPr>
                        <a:t>Precooling by thermostat control</a:t>
                      </a: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800">
                          <a:effectLst/>
                        </a:rPr>
                        <a:t>Summer and Intermediate</a:t>
                      </a:r>
                    </a:p>
                  </a:txBody>
                  <a:tcPr marL="71438" marR="71438" marT="71438" marB="71438"/>
                </a:tc>
                <a:extLst>
                  <a:ext uri="{0D108BD9-81ED-4DB2-BD59-A6C34878D82A}">
                    <a16:rowId xmlns:a16="http://schemas.microsoft.com/office/drawing/2014/main" val="3754099079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800">
                          <a:effectLst/>
                        </a:rPr>
                        <a:t>Preheating by thermostat control</a:t>
                      </a: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800">
                          <a:effectLst/>
                        </a:rPr>
                        <a:t>Winter</a:t>
                      </a:r>
                    </a:p>
                  </a:txBody>
                  <a:tcPr marL="71438" marR="71438" marT="71438" marB="71438"/>
                </a:tc>
                <a:extLst>
                  <a:ext uri="{0D108BD9-81ED-4DB2-BD59-A6C34878D82A}">
                    <a16:rowId xmlns:a16="http://schemas.microsoft.com/office/drawing/2014/main" val="3810081288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800">
                          <a:effectLst/>
                        </a:rPr>
                        <a:t>Thermostat setpoint setback during peak hours</a:t>
                      </a: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800">
                          <a:effectLst/>
                        </a:rPr>
                        <a:t>Summer and Intermediate for cooling; Winter for heating</a:t>
                      </a:r>
                    </a:p>
                  </a:txBody>
                  <a:tcPr marL="71438" marR="71438" marT="71438" marB="71438"/>
                </a:tc>
                <a:extLst>
                  <a:ext uri="{0D108BD9-81ED-4DB2-BD59-A6C34878D82A}">
                    <a16:rowId xmlns:a16="http://schemas.microsoft.com/office/drawing/2014/main" val="286979659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800">
                          <a:effectLst/>
                        </a:rPr>
                        <a:t>Dim lighting during peak hours</a:t>
                      </a: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800">
                          <a:effectLst/>
                        </a:rPr>
                        <a:t>All seasons</a:t>
                      </a:r>
                    </a:p>
                  </a:txBody>
                  <a:tcPr marL="71438" marR="71438" marT="71438" marB="71438"/>
                </a:tc>
                <a:extLst>
                  <a:ext uri="{0D108BD9-81ED-4DB2-BD59-A6C34878D82A}">
                    <a16:rowId xmlns:a16="http://schemas.microsoft.com/office/drawing/2014/main" val="1974285634"/>
                  </a:ext>
                </a:extLst>
              </a:tr>
              <a:tr h="346011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800">
                          <a:effectLst/>
                        </a:rPr>
                        <a:t>Low priority device switching during peak hours</a:t>
                      </a: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800">
                          <a:effectLst/>
                        </a:rPr>
                        <a:t>All seasons</a:t>
                      </a:r>
                    </a:p>
                  </a:txBody>
                  <a:tcPr marL="71438" marR="71438" marT="71438" marB="71438"/>
                </a:tc>
                <a:extLst>
                  <a:ext uri="{0D108BD9-81ED-4DB2-BD59-A6C34878D82A}">
                    <a16:rowId xmlns:a16="http://schemas.microsoft.com/office/drawing/2014/main" val="1522925193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DF862DDD-0442-F4F6-7CC5-D770FA9636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69" y="2850356"/>
            <a:ext cx="3632597" cy="1300163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D7A356-C033-A073-A430-22FA0B31B092}"/>
              </a:ext>
            </a:extLst>
          </p:cNvPr>
          <p:cNvSpPr txBox="1"/>
          <p:nvPr/>
        </p:nvSpPr>
        <p:spPr>
          <a:xfrm>
            <a:off x="664882" y="4336817"/>
            <a:ext cx="7725521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50">
                <a:solidFill>
                  <a:srgbClr val="000000"/>
                </a:solidFill>
                <a:cs typeface="Arial"/>
              </a:rPr>
              <a:t>* Reference: Developing</a:t>
            </a:r>
            <a:r>
              <a:rPr lang="en-US" sz="750">
                <a:solidFill>
                  <a:srgbClr val="000000"/>
                </a:solidFill>
                <a:ea typeface="+mn-lt"/>
                <a:cs typeface="+mn-lt"/>
              </a:rPr>
              <a:t> and Evaluating Metrics for Demand Flexibility in Buildings: Comparing Simulations and Field Data, </a:t>
            </a:r>
            <a:r>
              <a:rPr lang="en-US" sz="750">
                <a:solidFill>
                  <a:srgbClr val="07889B"/>
                </a:solidFill>
                <a:latin typeface="Verdana"/>
                <a:ea typeface="Verdana"/>
                <a:cs typeface="+mn-lt"/>
                <a:hlinkClick r:id="rId5"/>
              </a:rPr>
              <a:t>10.20357/B7WW34</a:t>
            </a:r>
            <a:endParaRPr lang="en-US" sz="750" i="1">
              <a:solidFill>
                <a:srgbClr val="000000"/>
              </a:solidFill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B7E9E0-5E83-2E11-AED7-40B57221C8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18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BFAD-757F-B355-54C7-C310511E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Residential DF measures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DEC511-E8A4-6F32-E7D1-5B30CFF83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971870"/>
              </p:ext>
            </p:extLst>
          </p:nvPr>
        </p:nvGraphicFramePr>
        <p:xfrm>
          <a:off x="810559" y="1366933"/>
          <a:ext cx="7522885" cy="26955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652401">
                  <a:extLst>
                    <a:ext uri="{9D8B030D-6E8A-4147-A177-3AD203B41FA5}">
                      <a16:colId xmlns:a16="http://schemas.microsoft.com/office/drawing/2014/main" val="1973056015"/>
                    </a:ext>
                  </a:extLst>
                </a:gridCol>
                <a:gridCol w="1388244">
                  <a:extLst>
                    <a:ext uri="{9D8B030D-6E8A-4147-A177-3AD203B41FA5}">
                      <a16:colId xmlns:a16="http://schemas.microsoft.com/office/drawing/2014/main" val="753339373"/>
                    </a:ext>
                  </a:extLst>
                </a:gridCol>
                <a:gridCol w="1023729">
                  <a:extLst>
                    <a:ext uri="{9D8B030D-6E8A-4147-A177-3AD203B41FA5}">
                      <a16:colId xmlns:a16="http://schemas.microsoft.com/office/drawing/2014/main" val="228447794"/>
                    </a:ext>
                  </a:extLst>
                </a:gridCol>
                <a:gridCol w="2458511">
                  <a:extLst>
                    <a:ext uri="{9D8B030D-6E8A-4147-A177-3AD203B41FA5}">
                      <a16:colId xmlns:a16="http://schemas.microsoft.com/office/drawing/2014/main" val="160209506"/>
                    </a:ext>
                  </a:extLst>
                </a:gridCol>
              </a:tblGrid>
              <a:tr h="34393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Measure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End Use Category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Load Change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Applicability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extLst>
                  <a:ext uri="{0D108BD9-81ED-4DB2-BD59-A6C34878D82A}">
                    <a16:rowId xmlns:a16="http://schemas.microsoft.com/office/drawing/2014/main" val="514700345"/>
                  </a:ext>
                </a:extLst>
              </a:tr>
              <a:tr h="55435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Precooling/Preheating for 4 hours with a 2 F offset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Cooling, Heating</a:t>
                      </a: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Shifting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u="none" strike="noStrike">
                          <a:solidFill>
                            <a:srgbClr val="000000"/>
                          </a:solidFill>
                          <a:effectLst/>
                        </a:rPr>
                        <a:t>Applied to all dwellings with either heating or cooling system; approximately 99.7% of building stock</a:t>
                      </a:r>
                    </a:p>
                  </a:txBody>
                  <a:tcPr marL="71438" marR="71438" marT="71438" marB="71438"/>
                </a:tc>
                <a:extLst>
                  <a:ext uri="{0D108BD9-81ED-4DB2-BD59-A6C34878D82A}">
                    <a16:rowId xmlns:a16="http://schemas.microsoft.com/office/drawing/2014/main" val="1414830322"/>
                  </a:ext>
                </a:extLst>
              </a:tr>
              <a:tr h="55435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Precooling/Preheating for 4 hours with a 4F offset</a:t>
                      </a: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Cooling, Heating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Shifting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Applied to all dwellings with either heating or cooling system; approximately 99.7% of building stock</a:t>
                      </a:r>
                      <a:endParaRPr lang="en-US"/>
                    </a:p>
                  </a:txBody>
                  <a:tcPr marL="71438" marR="71438" marT="71438" marB="71438"/>
                </a:tc>
                <a:extLst>
                  <a:ext uri="{0D108BD9-81ED-4DB2-BD59-A6C34878D82A}">
                    <a16:rowId xmlns:a16="http://schemas.microsoft.com/office/drawing/2014/main" val="4228189828"/>
                  </a:ext>
                </a:extLst>
              </a:tr>
              <a:tr h="55435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Thermostat setpoint setback by 2F</a:t>
                      </a: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Cooling, Heating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Shedding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Applied to all dwellings with either heating or cooling system; approximately 99.7% of building stock</a:t>
                      </a:r>
                      <a:endParaRPr lang="en-US"/>
                    </a:p>
                  </a:txBody>
                  <a:tcPr marL="71438" marR="71438" marT="71438" marB="71438"/>
                </a:tc>
                <a:extLst>
                  <a:ext uri="{0D108BD9-81ED-4DB2-BD59-A6C34878D82A}">
                    <a16:rowId xmlns:a16="http://schemas.microsoft.com/office/drawing/2014/main" val="1593429145"/>
                  </a:ext>
                </a:extLst>
              </a:tr>
              <a:tr h="41719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Thermostat setpoint setback by 4F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Cooling, Heating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Shedding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9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Applied to all dwellings with either heating or cooling system; approximately 99.7% of building stock</a:t>
                      </a:r>
                      <a:endParaRPr lang="en-US"/>
                    </a:p>
                  </a:txBody>
                  <a:tcPr marL="71438" marR="71438" marT="71438" marB="71438"/>
                </a:tc>
                <a:extLst>
                  <a:ext uri="{0D108BD9-81ED-4DB2-BD59-A6C34878D82A}">
                    <a16:rowId xmlns:a16="http://schemas.microsoft.com/office/drawing/2014/main" val="344659932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A7E2CE-95C0-2A34-DF64-ED6528984F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5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2AA22-DC2B-9B44-5910-3B9AA1354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1B6AB1-1D47-CE77-6A9D-CDF785061F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96" b="18209"/>
          <a:stretch>
            <a:fillRect/>
          </a:stretch>
        </p:blipFill>
        <p:spPr>
          <a:xfrm>
            <a:off x="425010" y="1132972"/>
            <a:ext cx="8293979" cy="3105742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02255377-A32E-145F-E82C-73964FF9CBF8}"/>
              </a:ext>
            </a:extLst>
          </p:cNvPr>
          <p:cNvSpPr txBox="1">
            <a:spLocks/>
          </p:cNvSpPr>
          <p:nvPr/>
        </p:nvSpPr>
        <p:spPr>
          <a:xfrm>
            <a:off x="1" y="225894"/>
            <a:ext cx="5427899" cy="66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8097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tabLst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Scenarios cover a range of plausible buildings futures and explore load growth sensitivities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E263DB-E640-FF05-DFAC-7D4B5DAF5E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14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9C402-6078-02C7-CC2F-D41F24F8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Residential DF – 30k sample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2C2D4-750F-9726-C625-9032B10416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8266" y="1024173"/>
            <a:ext cx="5800066" cy="34007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C39EA7-B014-E13D-25F4-5795A0AF26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242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3109D-8EBB-0673-04CB-C77C30433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5E628-0EE9-292B-FCC4-65727DBC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Residential DF – 30k sample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1FE8D-5FC7-377E-B60C-D9A062B47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9973" y="894029"/>
            <a:ext cx="6173519" cy="36270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B02E2-85ED-D94B-8155-560C759E28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146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2578F-7B19-B69C-3836-7A3127141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2AA9B-99F5-C5E4-04E8-A226DEA8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Residential DF – 30k sample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67356-34F4-BBA0-FC7E-16258ADC6B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613" y="1058123"/>
            <a:ext cx="5936432" cy="34742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E95ED-C239-A250-9C14-48F8B0412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715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E465F-83A5-53B1-5DE9-2C2ACCF97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4EDF-9074-C732-603F-4D842BCD8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Residential DF – 30k sample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D9ACC-3AD8-4A96-F199-8E521917D6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2751" y="961930"/>
            <a:ext cx="5958500" cy="35025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C20BF-07EE-9D11-2BB6-228E210081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509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81EF1D5A-1FA2-EED4-6D63-C07C53F7A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>
            <a:extLst>
              <a:ext uri="{FF2B5EF4-FFF2-40B4-BE49-F238E27FC236}">
                <a16:creationId xmlns:a16="http://schemas.microsoft.com/office/drawing/2014/main" id="{963D2334-CF14-AFB7-6CA3-1B898C84BE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075" y="165375"/>
            <a:ext cx="4440900" cy="4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sz="1388" b="1">
                <a:solidFill>
                  <a:schemeClr val="lt1"/>
                </a:solidFill>
              </a:rPr>
              <a:t>Commercial DF Modeling - Workflow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2793E7-EE33-03A4-0FA6-77DAD462F06F}"/>
              </a:ext>
            </a:extLst>
          </p:cNvPr>
          <p:cNvSpPr txBox="1"/>
          <p:nvPr/>
        </p:nvSpPr>
        <p:spPr>
          <a:xfrm>
            <a:off x="813142" y="782456"/>
            <a:ext cx="3275576" cy="2251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13">
                <a:cs typeface="Arial"/>
              </a:rPr>
              <a:t>Measure Development Workflow</a:t>
            </a:r>
            <a:endParaRPr lang="en-US" sz="1013"/>
          </a:p>
        </p:txBody>
      </p:sp>
      <p:pic>
        <p:nvPicPr>
          <p:cNvPr id="9" name="Picture 8" descr="A diagram of a test&#10;&#10;AI-generated content may be incorrect.">
            <a:extLst>
              <a:ext uri="{FF2B5EF4-FFF2-40B4-BE49-F238E27FC236}">
                <a16:creationId xmlns:a16="http://schemas.microsoft.com/office/drawing/2014/main" id="{35DA5E3C-6B20-4AAF-56C2-31FF543CE1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294" y="513518"/>
            <a:ext cx="7194177" cy="3671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E1AD96-C599-5195-D3C6-DC8078426988}"/>
              </a:ext>
            </a:extLst>
          </p:cNvPr>
          <p:cNvSpPr txBox="1"/>
          <p:nvPr/>
        </p:nvSpPr>
        <p:spPr>
          <a:xfrm>
            <a:off x="664882" y="4258236"/>
            <a:ext cx="5296646" cy="2077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rgbClr val="000000"/>
                </a:solidFill>
                <a:cs typeface="Arial"/>
              </a:rPr>
              <a:t>* </a:t>
            </a:r>
            <a:r>
              <a:rPr lang="en-US" sz="900" i="1">
                <a:solidFill>
                  <a:srgbClr val="000000"/>
                </a:solidFill>
                <a:cs typeface="Arial"/>
              </a:rPr>
              <a:t>https://github.com/LBNL-ETA/Openstudio-GEB-gem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09857-4A17-9533-B264-E5CEEFC88A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865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AAB77055-CA6F-B6F1-837A-834AADAD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>
            <a:extLst>
              <a:ext uri="{FF2B5EF4-FFF2-40B4-BE49-F238E27FC236}">
                <a16:creationId xmlns:a16="http://schemas.microsoft.com/office/drawing/2014/main" id="{2EFC4098-BA8C-95C9-1DF9-5FEC068132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075" y="165375"/>
            <a:ext cx="4440900" cy="4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sz="1388" b="1">
                <a:solidFill>
                  <a:schemeClr val="lt1"/>
                </a:solidFill>
              </a:rPr>
              <a:t>Commercial DF Modeling - Measures</a:t>
            </a:r>
            <a:endParaRPr lang="en-US">
              <a:solidFill>
                <a:schemeClr val="lt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1B424C5-4015-60D7-B1C6-958AF3F88890}"/>
              </a:ext>
            </a:extLst>
          </p:cNvPr>
          <p:cNvGraphicFramePr>
            <a:graphicFrameLocks noGrp="1"/>
          </p:cNvGraphicFramePr>
          <p:nvPr/>
        </p:nvGraphicFramePr>
        <p:xfrm>
          <a:off x="810559" y="1004794"/>
          <a:ext cx="7522885" cy="3036576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652401">
                  <a:extLst>
                    <a:ext uri="{9D8B030D-6E8A-4147-A177-3AD203B41FA5}">
                      <a16:colId xmlns:a16="http://schemas.microsoft.com/office/drawing/2014/main" val="1973056015"/>
                    </a:ext>
                  </a:extLst>
                </a:gridCol>
                <a:gridCol w="1388244">
                  <a:extLst>
                    <a:ext uri="{9D8B030D-6E8A-4147-A177-3AD203B41FA5}">
                      <a16:colId xmlns:a16="http://schemas.microsoft.com/office/drawing/2014/main" val="753339373"/>
                    </a:ext>
                  </a:extLst>
                </a:gridCol>
                <a:gridCol w="1023729">
                  <a:extLst>
                    <a:ext uri="{9D8B030D-6E8A-4147-A177-3AD203B41FA5}">
                      <a16:colId xmlns:a16="http://schemas.microsoft.com/office/drawing/2014/main" val="228447794"/>
                    </a:ext>
                  </a:extLst>
                </a:gridCol>
                <a:gridCol w="2458511">
                  <a:extLst>
                    <a:ext uri="{9D8B030D-6E8A-4147-A177-3AD203B41FA5}">
                      <a16:colId xmlns:a16="http://schemas.microsoft.com/office/drawing/2014/main" val="160209506"/>
                    </a:ext>
                  </a:extLst>
                </a:gridCol>
              </a:tblGrid>
              <a:tr h="343937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Measure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End Use Category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Load Change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Applicability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extLst>
                  <a:ext uri="{0D108BD9-81ED-4DB2-BD59-A6C34878D82A}">
                    <a16:rowId xmlns:a16="http://schemas.microsoft.com/office/drawing/2014/main" val="514700345"/>
                  </a:ext>
                </a:extLst>
              </a:tr>
              <a:tr h="55435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Precooling by thermostat control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Cooling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Shifting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900" u="none" strike="noStrike">
                          <a:solidFill>
                            <a:srgbClr val="000000"/>
                          </a:solidFill>
                          <a:effectLst/>
                        </a:rPr>
                        <a:t>✓ Buildings with electric cooling</a:t>
                      </a:r>
                      <a:endParaRPr lang="en-US" sz="900">
                        <a:effectLst/>
                      </a:endParaRPr>
                    </a:p>
                    <a:p>
                      <a:pPr rtl="0" fontAlgn="t">
                        <a:buNone/>
                      </a:pPr>
                      <a:r>
                        <a:rPr lang="en-US" sz="900" u="none" strike="noStrike">
                          <a:solidFill>
                            <a:srgbClr val="000000"/>
                          </a:solidFill>
                          <a:effectLst/>
                        </a:rPr>
                        <a:t>✘ Exclude buildings with strict temperature requirement</a:t>
                      </a:r>
                      <a:endParaRPr lang="en-US" sz="900">
                        <a:effectLst/>
                      </a:endParaRPr>
                    </a:p>
                  </a:txBody>
                  <a:tcPr marL="71438" marR="71438" marT="71438" marB="71438"/>
                </a:tc>
                <a:extLst>
                  <a:ext uri="{0D108BD9-81ED-4DB2-BD59-A6C34878D82A}">
                    <a16:rowId xmlns:a16="http://schemas.microsoft.com/office/drawing/2014/main" val="1414830322"/>
                  </a:ext>
                </a:extLst>
              </a:tr>
              <a:tr h="55435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Preheating by thermostat control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Heating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Shifting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900" u="none" strike="noStrike">
                          <a:solidFill>
                            <a:srgbClr val="000000"/>
                          </a:solidFill>
                          <a:effectLst/>
                        </a:rPr>
                        <a:t>✓ Buildings with electric heating</a:t>
                      </a:r>
                      <a:endParaRPr lang="en-US" sz="900">
                        <a:effectLst/>
                      </a:endParaRPr>
                    </a:p>
                    <a:p>
                      <a:pPr rtl="0" fontAlgn="t">
                        <a:buNone/>
                      </a:pPr>
                      <a:r>
                        <a:rPr lang="en-US" sz="900" u="none" strike="noStrike">
                          <a:solidFill>
                            <a:srgbClr val="000000"/>
                          </a:solidFill>
                          <a:effectLst/>
                        </a:rPr>
                        <a:t>✘ Exclude buildings with strict temperature requirement</a:t>
                      </a:r>
                      <a:endParaRPr lang="en-US" sz="900">
                        <a:effectLst/>
                      </a:endParaRPr>
                    </a:p>
                  </a:txBody>
                  <a:tcPr marL="71438" marR="71438" marT="71438" marB="71438"/>
                </a:tc>
                <a:extLst>
                  <a:ext uri="{0D108BD9-81ED-4DB2-BD59-A6C34878D82A}">
                    <a16:rowId xmlns:a16="http://schemas.microsoft.com/office/drawing/2014/main" val="4228189828"/>
                  </a:ext>
                </a:extLst>
              </a:tr>
              <a:tr h="55435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Thermostat setpoint setback during peak hours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Heating and Cooling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Shedding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900" u="none" strike="noStrike">
                          <a:solidFill>
                            <a:srgbClr val="000000"/>
                          </a:solidFill>
                          <a:effectLst/>
                        </a:rPr>
                        <a:t>✓ Buildings with electric cooling or heating</a:t>
                      </a:r>
                      <a:endParaRPr lang="en-US" sz="900">
                        <a:effectLst/>
                      </a:endParaRPr>
                    </a:p>
                    <a:p>
                      <a:pPr rtl="0" fontAlgn="t">
                        <a:buNone/>
                      </a:pPr>
                      <a:r>
                        <a:rPr lang="en-US" sz="900" u="none" strike="noStrike">
                          <a:solidFill>
                            <a:srgbClr val="000000"/>
                          </a:solidFill>
                          <a:effectLst/>
                        </a:rPr>
                        <a:t>✘ Exclude buildings with strict temperature requirement</a:t>
                      </a:r>
                      <a:endParaRPr lang="en-US" sz="900">
                        <a:effectLst/>
                      </a:endParaRPr>
                    </a:p>
                  </a:txBody>
                  <a:tcPr marL="71438" marR="71438" marT="71438" marB="71438"/>
                </a:tc>
                <a:extLst>
                  <a:ext uri="{0D108BD9-81ED-4DB2-BD59-A6C34878D82A}">
                    <a16:rowId xmlns:a16="http://schemas.microsoft.com/office/drawing/2014/main" val="1593429145"/>
                  </a:ext>
                </a:extLst>
              </a:tr>
              <a:tr h="41719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Dim lighting during peak hours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Lighting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Shedding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900" u="none" strike="noStrike">
                          <a:solidFill>
                            <a:srgbClr val="000000"/>
                          </a:solidFill>
                          <a:effectLst/>
                        </a:rPr>
                        <a:t>✘ Exclude buildings with strict illuminance level requirement</a:t>
                      </a:r>
                      <a:endParaRPr lang="en-US" sz="900">
                        <a:effectLst/>
                      </a:endParaRPr>
                    </a:p>
                  </a:txBody>
                  <a:tcPr marL="71438" marR="71438" marT="71438" marB="71438"/>
                </a:tc>
                <a:extLst>
                  <a:ext uri="{0D108BD9-81ED-4DB2-BD59-A6C34878D82A}">
                    <a16:rowId xmlns:a16="http://schemas.microsoft.com/office/drawing/2014/main" val="3446599321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Low priority device switching during peak hours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Plug Load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u="none" strike="noStrike">
                          <a:solidFill>
                            <a:srgbClr val="000000"/>
                          </a:solidFill>
                          <a:effectLst/>
                        </a:rPr>
                        <a:t>Shedding</a:t>
                      </a:r>
                      <a:endParaRPr lang="en-US" sz="1100">
                        <a:effectLst/>
                      </a:endParaRPr>
                    </a:p>
                  </a:txBody>
                  <a:tcPr marL="71438" marR="71438" marT="71438" marB="71438"/>
                </a:tc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900" u="none" strike="noStrike">
                          <a:solidFill>
                            <a:srgbClr val="000000"/>
                          </a:solidFill>
                          <a:effectLst/>
                        </a:rPr>
                        <a:t>✓ Office-like space types</a:t>
                      </a:r>
                      <a:endParaRPr lang="en-US" sz="900">
                        <a:effectLst/>
                      </a:endParaRPr>
                    </a:p>
                  </a:txBody>
                  <a:tcPr marL="71438" marR="71438" marT="71438" marB="71438"/>
                </a:tc>
                <a:extLst>
                  <a:ext uri="{0D108BD9-81ED-4DB2-BD59-A6C34878D82A}">
                    <a16:rowId xmlns:a16="http://schemas.microsoft.com/office/drawing/2014/main" val="87093624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1C95C8-E50F-92C9-B21F-29373B4087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143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DBBAB137-8F95-6C90-5466-144A4EBA9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>
            <a:extLst>
              <a:ext uri="{FF2B5EF4-FFF2-40B4-BE49-F238E27FC236}">
                <a16:creationId xmlns:a16="http://schemas.microsoft.com/office/drawing/2014/main" id="{FC91E0B7-3594-A910-529B-4E58DEC555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075" y="165375"/>
            <a:ext cx="4440900" cy="4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90000"/>
              </a:lnSpc>
            </a:pPr>
            <a:r>
              <a:rPr lang="en-US" sz="1388" b="1">
                <a:solidFill>
                  <a:schemeClr val="lt1"/>
                </a:solidFill>
              </a:rPr>
              <a:t>Commercial DF Modeling – Measure Parameters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C8ED8-3FC2-0B04-3D66-130B75D2B488}"/>
              </a:ext>
            </a:extLst>
          </p:cNvPr>
          <p:cNvSpPr txBox="1"/>
          <p:nvPr/>
        </p:nvSpPr>
        <p:spPr>
          <a:xfrm>
            <a:off x="649941" y="784412"/>
            <a:ext cx="8038351" cy="34368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ea typeface="+mn-lt"/>
                <a:cs typeface="+mn-lt"/>
              </a:rPr>
              <a:t>Adjustment</a:t>
            </a:r>
          </a:p>
          <a:p>
            <a:pPr marL="213995" indent="-213995">
              <a:spcBef>
                <a:spcPts val="450"/>
              </a:spcBef>
              <a:buFont typeface="Arial"/>
              <a:buChar char="•"/>
            </a:pPr>
            <a:r>
              <a:rPr lang="en-US" sz="1200" b="1">
                <a:ea typeface="+mn-lt"/>
                <a:cs typeface="+mn-lt"/>
              </a:rPr>
              <a:t>Precooling:</a:t>
            </a:r>
            <a:endParaRPr lang="en-US" sz="1200">
              <a:solidFill>
                <a:srgbClr val="000000"/>
              </a:solidFill>
              <a:ea typeface="+mn-lt"/>
              <a:cs typeface="+mn-lt"/>
            </a:endParaRPr>
          </a:p>
          <a:p>
            <a:pPr marL="556895" lvl="1" indent="-213995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Lower the cooling setpoint by </a:t>
            </a:r>
            <a:r>
              <a:rPr lang="en-US" sz="1200" b="1">
                <a:ea typeface="+mn-lt"/>
                <a:cs typeface="+mn-lt"/>
              </a:rPr>
              <a:t>4°F</a:t>
            </a:r>
            <a:r>
              <a:rPr lang="en-US" sz="1200">
                <a:ea typeface="+mn-lt"/>
                <a:cs typeface="+mn-lt"/>
              </a:rPr>
              <a:t> for 4 hours before the defined peak period</a:t>
            </a:r>
            <a:endParaRPr lang="en-US" sz="1200">
              <a:cs typeface="Arial"/>
            </a:endParaRPr>
          </a:p>
          <a:p>
            <a:pPr marL="556895" lvl="1" indent="-213995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Change the setpoint back during the peak period</a:t>
            </a:r>
            <a:endParaRPr lang="en-US" sz="1200">
              <a:cs typeface="Arial"/>
            </a:endParaRPr>
          </a:p>
          <a:p>
            <a:pPr marL="556895" lvl="1" indent="-213995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Cooling setpoint won’t be lower than the heating setpoint at the same time to avoid deadband issue</a:t>
            </a:r>
            <a:endParaRPr lang="en-US" sz="1200">
              <a:cs typeface="Arial"/>
            </a:endParaRPr>
          </a:p>
          <a:p>
            <a:pPr marL="213995" indent="-213995">
              <a:spcBef>
                <a:spcPts val="450"/>
              </a:spcBef>
              <a:buFont typeface="Arial"/>
              <a:buChar char="•"/>
            </a:pPr>
            <a:r>
              <a:rPr lang="en-US" sz="1200" b="1">
                <a:ea typeface="+mn-lt"/>
                <a:cs typeface="+mn-lt"/>
              </a:rPr>
              <a:t>Preheating:</a:t>
            </a:r>
          </a:p>
          <a:p>
            <a:pPr marL="556895" lvl="1" indent="-213995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Raise the heating setpoint by </a:t>
            </a:r>
            <a:r>
              <a:rPr lang="en-US" sz="1200" b="1">
                <a:ea typeface="+mn-lt"/>
                <a:cs typeface="+mn-lt"/>
              </a:rPr>
              <a:t>4°F</a:t>
            </a:r>
            <a:r>
              <a:rPr lang="en-US" sz="1200">
                <a:ea typeface="+mn-lt"/>
                <a:cs typeface="+mn-lt"/>
              </a:rPr>
              <a:t> for 4 hours before the defined peak period</a:t>
            </a:r>
            <a:endParaRPr lang="en-US" sz="1200">
              <a:cs typeface="Arial"/>
            </a:endParaRPr>
          </a:p>
          <a:p>
            <a:pPr marL="556895" lvl="1" indent="-213995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Change the setpoint back during the peak period</a:t>
            </a:r>
            <a:endParaRPr lang="en-US" sz="1200">
              <a:cs typeface="Arial"/>
            </a:endParaRPr>
          </a:p>
          <a:p>
            <a:pPr marL="556895" lvl="1" indent="-213995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Heating setpoint won’t be higher than the cooling setpoint at the same time to avoid deadband issue</a:t>
            </a:r>
            <a:endParaRPr lang="en-US" sz="1200">
              <a:cs typeface="Arial"/>
            </a:endParaRPr>
          </a:p>
          <a:p>
            <a:pPr marL="213995" indent="-213995">
              <a:spcBef>
                <a:spcPts val="450"/>
              </a:spcBef>
              <a:buFont typeface="Arial"/>
              <a:buChar char="•"/>
            </a:pPr>
            <a:r>
              <a:rPr lang="en-US" sz="1200" b="1">
                <a:ea typeface="+mn-lt"/>
                <a:cs typeface="+mn-lt"/>
              </a:rPr>
              <a:t>Thermostat setpoint setback:</a:t>
            </a:r>
          </a:p>
          <a:p>
            <a:pPr marL="556895" lvl="1" indent="-213995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Raise cooling setpoint by </a:t>
            </a:r>
            <a:r>
              <a:rPr lang="en-US" sz="1200" b="1">
                <a:ea typeface="+mn-lt"/>
                <a:cs typeface="+mn-lt"/>
              </a:rPr>
              <a:t>5°F</a:t>
            </a:r>
            <a:r>
              <a:rPr lang="en-US" sz="1200">
                <a:ea typeface="+mn-lt"/>
                <a:cs typeface="+mn-lt"/>
              </a:rPr>
              <a:t> and lower the heating setpoint by </a:t>
            </a:r>
            <a:r>
              <a:rPr lang="en-US" sz="1200" b="1">
                <a:ea typeface="+mn-lt"/>
                <a:cs typeface="+mn-lt"/>
              </a:rPr>
              <a:t>2°F</a:t>
            </a:r>
            <a:r>
              <a:rPr lang="en-US" sz="1200">
                <a:ea typeface="+mn-lt"/>
                <a:cs typeface="+mn-lt"/>
              </a:rPr>
              <a:t> during the defined peak period</a:t>
            </a:r>
            <a:endParaRPr lang="en-US" sz="1200">
              <a:cs typeface="Arial"/>
            </a:endParaRPr>
          </a:p>
          <a:p>
            <a:pPr marL="213995" indent="-213995">
              <a:spcBef>
                <a:spcPts val="450"/>
              </a:spcBef>
              <a:buFont typeface="Arial"/>
              <a:buChar char="•"/>
            </a:pPr>
            <a:r>
              <a:rPr lang="en-US" sz="1200" b="1">
                <a:ea typeface="+mn-lt"/>
                <a:cs typeface="+mn-lt"/>
              </a:rPr>
              <a:t>Dim lighting:</a:t>
            </a:r>
          </a:p>
          <a:p>
            <a:pPr marL="556895" lvl="1" indent="-213995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Reduce the lighting load by </a:t>
            </a:r>
            <a:r>
              <a:rPr lang="en-US" sz="1200" b="1">
                <a:ea typeface="+mn-lt"/>
                <a:cs typeface="+mn-lt"/>
              </a:rPr>
              <a:t>30%</a:t>
            </a:r>
            <a:r>
              <a:rPr lang="en-US" sz="1200">
                <a:ea typeface="+mn-lt"/>
                <a:cs typeface="+mn-lt"/>
              </a:rPr>
              <a:t> for occupied spaces and </a:t>
            </a:r>
            <a:r>
              <a:rPr lang="en-US" sz="1200" b="1">
                <a:ea typeface="+mn-lt"/>
                <a:cs typeface="+mn-lt"/>
              </a:rPr>
              <a:t>60%</a:t>
            </a:r>
            <a:r>
              <a:rPr lang="en-US" sz="1200">
                <a:ea typeface="+mn-lt"/>
                <a:cs typeface="+mn-lt"/>
              </a:rPr>
              <a:t> for unoccupied spaces during the defined peak hours</a:t>
            </a:r>
            <a:endParaRPr lang="en-US" sz="1200">
              <a:cs typeface="Arial"/>
            </a:endParaRPr>
          </a:p>
          <a:p>
            <a:pPr marL="213995" indent="-213995">
              <a:spcBef>
                <a:spcPts val="450"/>
              </a:spcBef>
              <a:buFont typeface="Arial"/>
              <a:buChar char="•"/>
            </a:pPr>
            <a:r>
              <a:rPr lang="en-US" sz="1200" b="1">
                <a:ea typeface="+mn-lt"/>
                <a:cs typeface="+mn-lt"/>
              </a:rPr>
              <a:t>Low priority device switching:</a:t>
            </a:r>
          </a:p>
          <a:p>
            <a:pPr marL="556895" lvl="1" indent="-213995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Reduce electric equipment loads by </a:t>
            </a:r>
            <a:r>
              <a:rPr lang="en-US" sz="1200" b="1">
                <a:ea typeface="+mn-lt"/>
                <a:cs typeface="+mn-lt"/>
              </a:rPr>
              <a:t>20%</a:t>
            </a:r>
            <a:r>
              <a:rPr lang="en-US" sz="1200">
                <a:ea typeface="+mn-lt"/>
                <a:cs typeface="+mn-lt"/>
              </a:rPr>
              <a:t> during the defined peak hours</a:t>
            </a:r>
            <a:endParaRPr lang="en-US" sz="1200"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CD8A8B-2F1A-C784-F8A1-B0D8EDDAB7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789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F96FD-0BE3-1812-A709-C6433E8F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/>
              <a:t>Commercial DF Modeling – Postprocessing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143DE-ABC5-9A2A-2A67-0466FBFCA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50" y="1087438"/>
            <a:ext cx="7613650" cy="324542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dirty="0"/>
              <a:t>Each model can be used multiple times within each state, or for more than one state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9941 unique models simulated to represent 17990 buildings.</a:t>
            </a:r>
          </a:p>
          <a:p>
            <a:pPr>
              <a:lnSpc>
                <a:spcPct val="80000"/>
              </a:lnSpc>
            </a:pPr>
            <a:r>
              <a:rPr lang="en-US" dirty="0"/>
              <a:t>Each building has an assigned weight.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Each building’s load profile is multiplied by the weight when aggregated for each state to calculate the metrics.</a:t>
            </a:r>
          </a:p>
          <a:p>
            <a:pPr>
              <a:lnSpc>
                <a:spcPct val="80000"/>
              </a:lnSpc>
            </a:pPr>
            <a:r>
              <a:rPr lang="en-US" dirty="0"/>
              <a:t>For heating and cooling end use, the electricity consumption by pumps and fans are not included.</a:t>
            </a:r>
          </a:p>
          <a:p>
            <a:pPr>
              <a:lnSpc>
                <a:spcPct val="80000"/>
              </a:lnSpc>
            </a:pPr>
            <a:r>
              <a:rPr lang="en-US" dirty="0"/>
              <a:t>The D3 metrics are calculated based on the applicable buildings. For the use of the following processing in DR-Path, the applicable buildings are buildings with the corresponding end use type.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For example, for the Lighting measure, it means buildings with electric lighting (basically all buildings), while for preheating measure, only buildings with electric heating are counted.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For the thermostat setback measure, the D3 for cooling and heating are calculated separately.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B94C8-C6F6-C220-786B-B9D39E635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401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060D3-728C-7498-E23E-FEAF59E1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56FAC-7070-8F87-3A87-8C725290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/>
              <a:t>Commercial DF Modeling – Postprocessing 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E8EB0C9-95E2-5545-CBFE-F8E032082719}"/>
              </a:ext>
            </a:extLst>
          </p:cNvPr>
          <p:cNvSpPr/>
          <p:nvPr/>
        </p:nvSpPr>
        <p:spPr>
          <a:xfrm rot="16200000">
            <a:off x="2657651" y="1319251"/>
            <a:ext cx="112058" cy="380999"/>
          </a:xfrm>
          <a:prstGeom prst="downArrow">
            <a:avLst/>
          </a:prstGeom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32F8E-B3AC-FC91-4631-54C9E9F1C4D3}"/>
              </a:ext>
            </a:extLst>
          </p:cNvPr>
          <p:cNvSpPr txBox="1"/>
          <p:nvPr/>
        </p:nvSpPr>
        <p:spPr>
          <a:xfrm>
            <a:off x="2902673" y="946911"/>
            <a:ext cx="258235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595959"/>
                </a:solidFill>
                <a:cs typeface="Segoe UI"/>
              </a:rPr>
              <a:t>when aggregating load for buildings in state A with peak period S1, some buildings are simulated with models from state B with peak period S2</a:t>
            </a:r>
            <a:endParaRPr lang="en-US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9A2C3-F9EE-3243-91AE-656B3A9D14DE}"/>
              </a:ext>
            </a:extLst>
          </p:cNvPr>
          <p:cNvSpPr txBox="1"/>
          <p:nvPr/>
        </p:nvSpPr>
        <p:spPr>
          <a:xfrm>
            <a:off x="763826" y="1018776"/>
            <a:ext cx="188423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solidFill>
                  <a:srgbClr val="595959"/>
                </a:solidFill>
              </a:rPr>
              <a:t>ComStock</a:t>
            </a:r>
            <a:r>
              <a:rPr lang="en-US" sz="1200">
                <a:solidFill>
                  <a:srgbClr val="595959"/>
                </a:solidFill>
              </a:rPr>
              <a:t> sampling method: Models in one state can be used as models for other states </a:t>
            </a:r>
            <a:endParaRPr lang="en-US" sz="120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22A99D8-6219-0544-E168-8A208B4B540E}"/>
              </a:ext>
            </a:extLst>
          </p:cNvPr>
          <p:cNvSpPr/>
          <p:nvPr/>
        </p:nvSpPr>
        <p:spPr>
          <a:xfrm rot="16200000">
            <a:off x="5563061" y="1264496"/>
            <a:ext cx="112058" cy="380999"/>
          </a:xfrm>
          <a:prstGeom prst="downArrow">
            <a:avLst/>
          </a:prstGeom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EB6023-736C-CEF1-1CB0-D3ED87D306AB}"/>
              </a:ext>
            </a:extLst>
          </p:cNvPr>
          <p:cNvSpPr txBox="1"/>
          <p:nvPr/>
        </p:nvSpPr>
        <p:spPr>
          <a:xfrm>
            <a:off x="5883369" y="919532"/>
            <a:ext cx="241467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595959"/>
                </a:solidFill>
                <a:cs typeface="Segoe UI"/>
              </a:rPr>
              <a:t>Reduced D3 results (even negative D3 for load shifting measures if the load taking period overlaps with the load shedding period)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3A17DC-4CC9-BE81-4183-87590B72A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23" y="2019841"/>
            <a:ext cx="5649751" cy="24418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309480-483F-DFB4-D052-02FCD1A2E7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042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2AAF7BCE-0E77-6973-5E87-140D90E09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>
            <a:extLst>
              <a:ext uri="{FF2B5EF4-FFF2-40B4-BE49-F238E27FC236}">
                <a16:creationId xmlns:a16="http://schemas.microsoft.com/office/drawing/2014/main" id="{7E0EB511-E506-B54C-EFED-B6430157A5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075" y="165375"/>
            <a:ext cx="4440900" cy="4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lt1"/>
                </a:solidFill>
              </a:rPr>
              <a:t>Commercial DF Modeling – </a:t>
            </a:r>
            <a:r>
              <a:rPr lang="en-US">
                <a:solidFill>
                  <a:schemeClr val="lt1"/>
                </a:solidFill>
              </a:rPr>
              <a:t>10k</a:t>
            </a:r>
            <a:r>
              <a:rPr lang="en-US" b="1">
                <a:solidFill>
                  <a:schemeClr val="lt1"/>
                </a:solidFill>
              </a:rPr>
              <a:t> </a:t>
            </a:r>
            <a:r>
              <a:rPr lang="en-US">
                <a:solidFill>
                  <a:schemeClr val="lt1"/>
                </a:solidFill>
              </a:rPr>
              <a:t>Sample Results</a:t>
            </a:r>
          </a:p>
        </p:txBody>
      </p:sp>
      <p:pic>
        <p:nvPicPr>
          <p:cNvPr id="3" name="Picture 2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B48568F1-043A-0B9F-D98F-66E9ED2CE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43" y="896127"/>
            <a:ext cx="8043766" cy="30168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7CBDD9-51B6-1BC3-D3A0-D9F09D7C88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3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7C353-F258-1D99-ED5B-AFA879586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E7D008-8A44-F30D-D8D6-AF0B3259B6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48" b="22637"/>
          <a:stretch>
            <a:fillRect/>
          </a:stretch>
        </p:blipFill>
        <p:spPr>
          <a:xfrm>
            <a:off x="842947" y="949518"/>
            <a:ext cx="7458105" cy="35096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9EAE10-2203-F0A6-A99A-C6F8D758C7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813" t="83881" r="53081" b="496"/>
          <a:stretch>
            <a:fillRect/>
          </a:stretch>
        </p:blipFill>
        <p:spPr>
          <a:xfrm>
            <a:off x="6659226" y="469980"/>
            <a:ext cx="1574157" cy="736846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2F4F33FD-B437-9212-92EF-DE74FC28ED4B}"/>
              </a:ext>
            </a:extLst>
          </p:cNvPr>
          <p:cNvSpPr txBox="1">
            <a:spLocks/>
          </p:cNvSpPr>
          <p:nvPr/>
        </p:nvSpPr>
        <p:spPr>
          <a:xfrm>
            <a:off x="1" y="225894"/>
            <a:ext cx="5427899" cy="66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80975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tabLst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The scope and timing of assumed technology, market, and policy drivers varies by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B0D36C-1D64-17F8-0083-D40C755B4B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103" t="84858" r="25116" b="1915"/>
          <a:stretch>
            <a:fillRect/>
          </a:stretch>
        </p:blipFill>
        <p:spPr>
          <a:xfrm>
            <a:off x="6659226" y="1234738"/>
            <a:ext cx="1922803" cy="6238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759214-DAC6-ECD3-99B1-D64A2EAF4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469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497EDF71-06B9-B64F-E356-D8B158EB8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>
            <a:extLst>
              <a:ext uri="{FF2B5EF4-FFF2-40B4-BE49-F238E27FC236}">
                <a16:creationId xmlns:a16="http://schemas.microsoft.com/office/drawing/2014/main" id="{05BAD4E8-B5B5-9E78-84B9-21D5495195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075" y="165375"/>
            <a:ext cx="4440900" cy="4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lt1"/>
                </a:solidFill>
              </a:rPr>
              <a:t>Commercial DF Modeling – </a:t>
            </a:r>
            <a:r>
              <a:rPr lang="en-US">
                <a:solidFill>
                  <a:schemeClr val="lt1"/>
                </a:solidFill>
              </a:rPr>
              <a:t>10k</a:t>
            </a:r>
            <a:r>
              <a:rPr lang="en-US" b="1">
                <a:solidFill>
                  <a:schemeClr val="lt1"/>
                </a:solidFill>
              </a:rPr>
              <a:t> </a:t>
            </a:r>
            <a:r>
              <a:rPr lang="en-US">
                <a:solidFill>
                  <a:schemeClr val="lt1"/>
                </a:solidFill>
              </a:rPr>
              <a:t>Sample Results</a:t>
            </a:r>
          </a:p>
        </p:txBody>
      </p:sp>
      <p:pic>
        <p:nvPicPr>
          <p:cNvPr id="2" name="Picture 1" descr="A graph with numbers and letters&#10;&#10;AI-generated content may be incorrect.">
            <a:extLst>
              <a:ext uri="{FF2B5EF4-FFF2-40B4-BE49-F238E27FC236}">
                <a16:creationId xmlns:a16="http://schemas.microsoft.com/office/drawing/2014/main" id="{9FD15FEF-CD94-A0F6-A3EA-A28545AE2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48" y="993320"/>
            <a:ext cx="7892144" cy="2958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168BD-FB66-A738-C5CA-6AF9000484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2445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EB308DF2-075F-F46C-F1E3-74822D0AC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>
            <a:extLst>
              <a:ext uri="{FF2B5EF4-FFF2-40B4-BE49-F238E27FC236}">
                <a16:creationId xmlns:a16="http://schemas.microsoft.com/office/drawing/2014/main" id="{9A5B9197-111A-89C8-D5A5-9EE1692619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075" y="165375"/>
            <a:ext cx="4440900" cy="4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lt1"/>
                </a:solidFill>
              </a:rPr>
              <a:t>Commercial DF Modeling – </a:t>
            </a:r>
            <a:r>
              <a:rPr lang="en-US">
                <a:solidFill>
                  <a:schemeClr val="lt1"/>
                </a:solidFill>
              </a:rPr>
              <a:t>10k</a:t>
            </a:r>
            <a:r>
              <a:rPr lang="en-US" b="1">
                <a:solidFill>
                  <a:schemeClr val="lt1"/>
                </a:solidFill>
              </a:rPr>
              <a:t> </a:t>
            </a:r>
            <a:r>
              <a:rPr lang="en-US">
                <a:solidFill>
                  <a:schemeClr val="lt1"/>
                </a:solidFill>
              </a:rPr>
              <a:t>Sample Results</a:t>
            </a:r>
          </a:p>
        </p:txBody>
      </p:sp>
      <p:pic>
        <p:nvPicPr>
          <p:cNvPr id="3" name="Picture 2" descr="A graph of temperature measurement&#10;&#10;AI-generated content may be incorrect.">
            <a:extLst>
              <a:ext uri="{FF2B5EF4-FFF2-40B4-BE49-F238E27FC236}">
                <a16:creationId xmlns:a16="http://schemas.microsoft.com/office/drawing/2014/main" id="{1B7C95EF-359C-8ADB-AB70-7C144B4409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602" y="2587301"/>
            <a:ext cx="5225144" cy="1955542"/>
          </a:xfrm>
          <a:prstGeom prst="rect">
            <a:avLst/>
          </a:prstGeom>
        </p:spPr>
      </p:pic>
      <p:pic>
        <p:nvPicPr>
          <p:cNvPr id="5" name="Picture 4" descr="A graph of a temperature&#10;&#10;AI-generated content may be incorrect.">
            <a:extLst>
              <a:ext uri="{FF2B5EF4-FFF2-40B4-BE49-F238E27FC236}">
                <a16:creationId xmlns:a16="http://schemas.microsoft.com/office/drawing/2014/main" id="{1C63ADBC-D521-30E9-5BB2-A9BBD457FD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602" y="627872"/>
            <a:ext cx="5225144" cy="195554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B7B89-DCE7-3418-1625-3262A7454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117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86FD32B7-87E8-6573-D607-F555D61FE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>
            <a:extLst>
              <a:ext uri="{FF2B5EF4-FFF2-40B4-BE49-F238E27FC236}">
                <a16:creationId xmlns:a16="http://schemas.microsoft.com/office/drawing/2014/main" id="{04B0981F-4169-48C3-C71A-73E5FDA362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075" y="165375"/>
            <a:ext cx="4440900" cy="4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lt1"/>
                </a:solidFill>
              </a:rPr>
              <a:t>Commercial DF Modeling – </a:t>
            </a:r>
            <a:r>
              <a:rPr lang="en-US">
                <a:solidFill>
                  <a:schemeClr val="lt1"/>
                </a:solidFill>
              </a:rPr>
              <a:t>10k</a:t>
            </a:r>
            <a:r>
              <a:rPr lang="en-US" b="1">
                <a:solidFill>
                  <a:schemeClr val="lt1"/>
                </a:solidFill>
              </a:rPr>
              <a:t> </a:t>
            </a:r>
            <a:r>
              <a:rPr lang="en-US">
                <a:solidFill>
                  <a:schemeClr val="lt1"/>
                </a:solidFill>
              </a:rPr>
              <a:t>Sample Results</a:t>
            </a:r>
          </a:p>
        </p:txBody>
      </p:sp>
      <p:pic>
        <p:nvPicPr>
          <p:cNvPr id="3" name="Picture 2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DAA4B6E4-08EA-DD21-D8FD-0E2DE631B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21" y="966107"/>
            <a:ext cx="8082643" cy="30324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E05940-6529-15E1-F766-F2C39D09E7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568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3CD55AAC-4326-B2C7-D16D-0C4EBAF28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>
            <a:extLst>
              <a:ext uri="{FF2B5EF4-FFF2-40B4-BE49-F238E27FC236}">
                <a16:creationId xmlns:a16="http://schemas.microsoft.com/office/drawing/2014/main" id="{F738D448-EAC7-2EC1-E1B4-4514125025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075" y="165375"/>
            <a:ext cx="4440900" cy="46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lt1"/>
                </a:solidFill>
              </a:rPr>
              <a:t>Commercial DF Modeling – </a:t>
            </a:r>
            <a:r>
              <a:rPr lang="en-US">
                <a:solidFill>
                  <a:schemeClr val="lt1"/>
                </a:solidFill>
              </a:rPr>
              <a:t>10k</a:t>
            </a:r>
            <a:r>
              <a:rPr lang="en-US" b="1">
                <a:solidFill>
                  <a:schemeClr val="lt1"/>
                </a:solidFill>
              </a:rPr>
              <a:t> </a:t>
            </a:r>
            <a:r>
              <a:rPr lang="en-US">
                <a:solidFill>
                  <a:schemeClr val="lt1"/>
                </a:solidFill>
              </a:rPr>
              <a:t>Sample Results</a:t>
            </a:r>
          </a:p>
        </p:txBody>
      </p:sp>
      <p:pic>
        <p:nvPicPr>
          <p:cNvPr id="3" name="Picture 2" descr="A graph with numbers and letters&#10;&#10;AI-generated content may be incorrect.">
            <a:extLst>
              <a:ext uri="{FF2B5EF4-FFF2-40B4-BE49-F238E27FC236}">
                <a16:creationId xmlns:a16="http://schemas.microsoft.com/office/drawing/2014/main" id="{23C204D2-04E9-414A-EDA2-861F6DCDD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94" y="969994"/>
            <a:ext cx="8032103" cy="30130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DD461A-A6EA-5095-4926-8C0B0111BF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08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TA Color">
      <a:dk1>
        <a:srgbClr val="000000"/>
      </a:dk1>
      <a:lt1>
        <a:srgbClr val="FFFFFF"/>
      </a:lt1>
      <a:dk2>
        <a:srgbClr val="00303C"/>
      </a:dk2>
      <a:lt2>
        <a:srgbClr val="177CA3"/>
      </a:lt2>
      <a:accent1>
        <a:srgbClr val="FAB215"/>
      </a:accent1>
      <a:accent2>
        <a:srgbClr val="2093C6"/>
      </a:accent2>
      <a:accent3>
        <a:srgbClr val="49AEA8"/>
      </a:accent3>
      <a:accent4>
        <a:srgbClr val="618C46"/>
      </a:accent4>
      <a:accent5>
        <a:srgbClr val="D38834"/>
      </a:accent5>
      <a:accent6>
        <a:srgbClr val="65679F"/>
      </a:accent6>
      <a:hlink>
        <a:srgbClr val="2093C6"/>
      </a:hlink>
      <a:folHlink>
        <a:srgbClr val="65679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0E3476A4D77643AFEC75BD82071811" ma:contentTypeVersion="11" ma:contentTypeDescription="Create a new document." ma:contentTypeScope="" ma:versionID="880909fe84d42bfd843d512b198c3177">
  <xsd:schema xmlns:xsd="http://www.w3.org/2001/XMLSchema" xmlns:xs="http://www.w3.org/2001/XMLSchema" xmlns:p="http://schemas.microsoft.com/office/2006/metadata/properties" xmlns:ns2="791792fc-9daa-47e6-b464-4fa8fafb130f" xmlns:ns3="e3c838e1-9320-4658-8cb3-e4c550327472" targetNamespace="http://schemas.microsoft.com/office/2006/metadata/properties" ma:root="true" ma:fieldsID="f0b785ce5173e4db884680c36c1c9389" ns2:_="" ns3:_="">
    <xsd:import namespace="791792fc-9daa-47e6-b464-4fa8fafb130f"/>
    <xsd:import namespace="e3c838e1-9320-4658-8cb3-e4c5503274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1792fc-9daa-47e6-b464-4fa8fafb13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af531e4-3fa1-451a-89eb-fd4770bff9c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c838e1-9320-4658-8cb3-e4c55032747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9be1c73-d3c7-4c43-979a-62ab5fc787c7}" ma:internalName="TaxCatchAll" ma:showField="CatchAllData" ma:web="e3c838e1-9320-4658-8cb3-e4c5503274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91792fc-9daa-47e6-b464-4fa8fafb130f">
      <Terms xmlns="http://schemas.microsoft.com/office/infopath/2007/PartnerControls"/>
    </lcf76f155ced4ddcb4097134ff3c332f>
    <TaxCatchAll xmlns="e3c838e1-9320-4658-8cb3-e4c550327472" xsi:nil="true"/>
  </documentManagement>
</p:properties>
</file>

<file path=customXml/itemProps1.xml><?xml version="1.0" encoding="utf-8"?>
<ds:datastoreItem xmlns:ds="http://schemas.openxmlformats.org/officeDocument/2006/customXml" ds:itemID="{47BC8CBC-84BF-448C-9BBA-410300E98A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E6B527-2584-4693-9B78-5D8B0C05C6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1792fc-9daa-47e6-b464-4fa8fafb130f"/>
    <ds:schemaRef ds:uri="e3c838e1-9320-4658-8cb3-e4c5503274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97A996-88BB-4E16-98F0-5E5B2C655494}">
  <ds:schemaRefs>
    <ds:schemaRef ds:uri="http://www.w3.org/XML/1998/namespace"/>
    <ds:schemaRef ds:uri="791792fc-9daa-47e6-b464-4fa8fafb130f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e3c838e1-9320-4658-8cb3-e4c550327472"/>
    <ds:schemaRef ds:uri="http://schemas.microsoft.com/office/2006/metadata/properties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95965d95-ecc0-4720-b759-1f33c42ed7da}" enabled="1" method="Standard" siteId="{a0f29d7e-28cd-4f54-8442-7885aee7c08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4880</Words>
  <Application>Microsoft Macintosh PowerPoint</Application>
  <PresentationFormat>On-screen Show (16:9)</PresentationFormat>
  <Paragraphs>620</Paragraphs>
  <Slides>93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Segoe UI</vt:lpstr>
      <vt:lpstr>Open Sans</vt:lpstr>
      <vt:lpstr>Arial</vt:lpstr>
      <vt:lpstr>Verdana</vt:lpstr>
      <vt:lpstr>NTR</vt:lpstr>
      <vt:lpstr>Calibri</vt:lpstr>
      <vt:lpstr>Office Theme</vt:lpstr>
      <vt:lpstr>Buildings Sector Scenarios (BSS) Reference Slides, Public Version 1</vt:lpstr>
      <vt:lpstr>Background</vt:lpstr>
      <vt:lpstr>Detailed buildings sector energy data to unlock a critical demand-side resource</vt:lpstr>
      <vt:lpstr>Methods</vt:lpstr>
      <vt:lpstr>The analysis workflow links together scenario projections with granular load profiles</vt:lpstr>
      <vt:lpstr>PowerPoint Presentation</vt:lpstr>
      <vt:lpstr>~200 measures and packages span the full range of demand-side solutions in buildings</vt:lpstr>
      <vt:lpstr>PowerPoint Presentation</vt:lpstr>
      <vt:lpstr>PowerPoint Presentation</vt:lpstr>
      <vt:lpstr>Baseline calibration: Benchmarking our starting point against monthly historical data</vt:lpstr>
      <vt:lpstr>Baseline calibration: Ratio of maximum winter and summer months before calibration</vt:lpstr>
      <vt:lpstr>PowerPoint Presentation</vt:lpstr>
      <vt:lpstr>Results</vt:lpstr>
      <vt:lpstr>Results Top-line annual energy trends</vt:lpstr>
      <vt:lpstr>Annual US: Potential for steep non-electric reductions w/ modest electric demand gains</vt:lpstr>
      <vt:lpstr>Annual US: Larger residential impacts; codes/BPS drive commercial impacts</vt:lpstr>
      <vt:lpstr>Annual by state: Results vary widely depending on thermal loads and policy</vt:lpstr>
      <vt:lpstr>Annual by state: States with pro-electric tech. policy see up to ~2X demand increase by 2050</vt:lpstr>
      <vt:lpstr>Results Annual energy trend breakouts</vt:lpstr>
      <vt:lpstr>There is more variation in commercial electricity consumption than residential for the core scenarios</vt:lpstr>
      <vt:lpstr>Residential consumption is notably higher under a minimum efficiency fuel switching sensitivity, with increases driven by heating</vt:lpstr>
      <vt:lpstr>Fuel switching of heating drives overall changes in fossil consumption; ‘other’ fossil has strong influence in commercial</vt:lpstr>
      <vt:lpstr>Fuel switching of heating drives overall changes in fossil consumption; ‘other’ fossil has strong influence in commercial</vt:lpstr>
      <vt:lpstr>State and local actions drive substantial heat pump adoption</vt:lpstr>
      <vt:lpstr>High fuel switching to min. eff. electric heating raises annual demand; dual fuel or higher-efficiency electric heating slows this growth</vt:lpstr>
      <vt:lpstr>The impact of high heat pump adoption depends on the baseline heating stock</vt:lpstr>
      <vt:lpstr>The impact of high heat pump adoption depends on the baseline heating stock</vt:lpstr>
      <vt:lpstr>Efficiency from heat pump water heaters reduces electricity for water heating even with substantial fuel switching</vt:lpstr>
      <vt:lpstr>High fuel switching to minimum efficiency water heaters leads to near-term reductions but longer-term load growth</vt:lpstr>
      <vt:lpstr>Non-thermal residential end uses: aggressive efficiency reduces appliance electricity use, but ‘other’ consumption remains unaffected</vt:lpstr>
      <vt:lpstr>Non-thermal residential end uses: aggressive efficiency reduces appliance electricity use, but ‘other’ consumption remains unaffected</vt:lpstr>
      <vt:lpstr>PowerPoint Presentation</vt:lpstr>
      <vt:lpstr>PowerPoint Presentation</vt:lpstr>
      <vt:lpstr>Increases in commercial electric water heating are driven primarily by BPS</vt:lpstr>
      <vt:lpstr>High fuel switching to only the most efficient commercial HPWHs blunts potential demand growth</vt:lpstr>
      <vt:lpstr>Non-thermal commercial end uses: minimal impacts beyond increased electricity from BPS</vt:lpstr>
      <vt:lpstr>Non-thermal commercial end uses: negligible difference in efficiency assumptions or annual demand growth across the sensitivity cases</vt:lpstr>
      <vt:lpstr>Results County and hourly resolution</vt:lpstr>
      <vt:lpstr>Almost all counties see growth in building electricity by 2050</vt:lpstr>
      <vt:lpstr>Almost all counties see growth in building electricity by 2050</vt:lpstr>
      <vt:lpstr>Efficiency and decreased HDD can reduce residential electric heating by 2050 in some regions even with substantial fuel switching</vt:lpstr>
      <vt:lpstr>High fuel switching to min. efficiency or dual fuel HPs without resistance switching drives more heating growth in Southeast/Northwest</vt:lpstr>
      <vt:lpstr>State and local action drive cooling efficiency and heating fuel switching in commercial buildings, primarily through BPS</vt:lpstr>
      <vt:lpstr>More counties with ~4X growth in commercial heating given code/BPS-driven fuel switching without backup fuel and/or parallel efficiency</vt:lpstr>
      <vt:lpstr>Buildings peak changes more than total electricity, both increases and decreases </vt:lpstr>
      <vt:lpstr>Potential benefits of high switching to dual fuel vs. min. efficiency electric are more evident under the peak metric</vt:lpstr>
      <vt:lpstr>Winter to summer peak ratio: Strong shifts from fuel switching in Northeast, Midwest</vt:lpstr>
      <vt:lpstr>Winter % top 100 load hours: Strong shifts from fuel switching in Northeast, Midwest</vt:lpstr>
      <vt:lpstr>Winter to summer peak ratio: Dual-fuel avoids much of the shift towards winter-peaking</vt:lpstr>
      <vt:lpstr>Winter % top 100 load hours: Dual-fuel avoids much of the shift towards winter-peaking</vt:lpstr>
      <vt:lpstr>Scenarios with more fuel switching see a wider spread in seasonal peak ratios by 2050, which also grow larger</vt:lpstr>
      <vt:lpstr>Results Annual energy costs</vt:lpstr>
      <vt:lpstr>Annual energy costs generally grow – driven by electricity cost increases – but scenarios with greater efficiency see slower growth</vt:lpstr>
      <vt:lpstr>Growth in electricity costs accelerates with fuel switching to less efficient equipment and is persistent across commercial scenarios</vt:lpstr>
      <vt:lpstr>Discussion</vt:lpstr>
      <vt:lpstr>Takeaways from the v1.0.0 dataset</vt:lpstr>
      <vt:lpstr>Key limitations in the v1.0.0 dataset</vt:lpstr>
      <vt:lpstr>Where the BSS dataset could go from here</vt:lpstr>
      <vt:lpstr>Thank you</vt:lpstr>
      <vt:lpstr>Baseline calibration</vt:lpstr>
      <vt:lpstr>PowerPoint Presentation</vt:lpstr>
      <vt:lpstr>Baseline calibration: Summary of monthly calibration factors</vt:lpstr>
      <vt:lpstr>Commercial gap model</vt:lpstr>
      <vt:lpstr>Share of energy NOT modeled by ComStock (CBECS 2018)</vt:lpstr>
      <vt:lpstr>The gap model tends to flatten the overall daily load shape in all seasons</vt:lpstr>
      <vt:lpstr>Gap model: average hourly multipliers by month </vt:lpstr>
      <vt:lpstr>Sub-federal adoption drivers</vt:lpstr>
      <vt:lpstr>Adoption drivers and methods</vt:lpstr>
      <vt:lpstr>Codes</vt:lpstr>
      <vt:lpstr>Building Performance Standards (BPS)</vt:lpstr>
      <vt:lpstr>Upfront cost incentives</vt:lpstr>
      <vt:lpstr>Appliance emissions regulations</vt:lpstr>
      <vt:lpstr>Rates</vt:lpstr>
      <vt:lpstr>Demand flexibility modeling</vt:lpstr>
      <vt:lpstr>Overview of modeling demand flexibility potential </vt:lpstr>
      <vt:lpstr>Demand flexibility modeling Measure development</vt:lpstr>
      <vt:lpstr>DF Modeling – Measure Peak Period Assumptions</vt:lpstr>
      <vt:lpstr>DF Modeling – DF Metrics</vt:lpstr>
      <vt:lpstr>Residential DF measures</vt:lpstr>
      <vt:lpstr>Residential DF – 30k sample results</vt:lpstr>
      <vt:lpstr>Residential DF – 30k sample results</vt:lpstr>
      <vt:lpstr>Residential DF – 30k sample results</vt:lpstr>
      <vt:lpstr>Residential DF – 30k sample results</vt:lpstr>
      <vt:lpstr>Commercial DF Modeling - Workflow</vt:lpstr>
      <vt:lpstr>Commercial DF Modeling - Measures</vt:lpstr>
      <vt:lpstr>Commercial DF Modeling – Measure Parameters</vt:lpstr>
      <vt:lpstr>Commercial DF Modeling – Postprocessing</vt:lpstr>
      <vt:lpstr>Commercial DF Modeling – Postprocessing </vt:lpstr>
      <vt:lpstr>Commercial DF Modeling – 10k Sample Results</vt:lpstr>
      <vt:lpstr>Commercial DF Modeling – 10k Sample Results</vt:lpstr>
      <vt:lpstr>Commercial DF Modeling – 10k Sample Results</vt:lpstr>
      <vt:lpstr>Commercial DF Modeling – 10k Sample Results</vt:lpstr>
      <vt:lpstr>Commercial DF Modeling – 10k Sample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Lowney, Adrienne</cp:lastModifiedBy>
  <cp:revision>3</cp:revision>
  <dcterms:modified xsi:type="dcterms:W3CDTF">2025-11-21T18:13:10Z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0x010100BC0E3476A4D77643AFEC75BD82071811</vt:lpwstr>
  </property>
  <property fmtid="{D5CDD505-2E9C-101B-9397-08002B2CF9AE}" pid="3" name="MediaServiceImageTags">
    <vt:lpwstr/>
  </property>
</Properties>
</file>